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664" r:id="rId1"/>
  </p:sldMasterIdLst>
  <p:notesMasterIdLst>
    <p:notesMasterId r:id="rId31"/>
  </p:notesMasterIdLst>
  <p:sldIdLst>
    <p:sldId id="257" r:id="rId2"/>
    <p:sldId id="269" r:id="rId3"/>
    <p:sldId id="270" r:id="rId4"/>
    <p:sldId id="271" r:id="rId5"/>
    <p:sldId id="630" r:id="rId6"/>
    <p:sldId id="275" r:id="rId7"/>
    <p:sldId id="284" r:id="rId8"/>
    <p:sldId id="638" r:id="rId9"/>
    <p:sldId id="642" r:id="rId10"/>
    <p:sldId id="641" r:id="rId11"/>
    <p:sldId id="643" r:id="rId12"/>
    <p:sldId id="362" r:id="rId13"/>
    <p:sldId id="342" r:id="rId14"/>
    <p:sldId id="343" r:id="rId15"/>
    <p:sldId id="344" r:id="rId16"/>
    <p:sldId id="345" r:id="rId17"/>
    <p:sldId id="346" r:id="rId18"/>
    <p:sldId id="347" r:id="rId19"/>
    <p:sldId id="348" r:id="rId20"/>
    <p:sldId id="349" r:id="rId21"/>
    <p:sldId id="350" r:id="rId22"/>
    <p:sldId id="351" r:id="rId23"/>
    <p:sldId id="352" r:id="rId24"/>
    <p:sldId id="640" r:id="rId25"/>
    <p:sldId id="276" r:id="rId26"/>
    <p:sldId id="639" r:id="rId27"/>
    <p:sldId id="278" r:id="rId28"/>
    <p:sldId id="279" r:id="rId29"/>
    <p:sldId id="267" r:id="rId30"/>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80"/>
    <p:restoredTop sz="94694"/>
  </p:normalViewPr>
  <p:slideViewPr>
    <p:cSldViewPr snapToGrid="0">
      <p:cViewPr varScale="1">
        <p:scale>
          <a:sx n="161" d="100"/>
          <a:sy n="161" d="100"/>
        </p:scale>
        <p:origin x="784" y="200"/>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144aaa0767c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144aaa0767c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2"/>
        <p:cNvGrpSpPr/>
        <p:nvPr/>
      </p:nvGrpSpPr>
      <p:grpSpPr>
        <a:xfrm>
          <a:off x="0" y="0"/>
          <a:ext cx="0" cy="0"/>
          <a:chOff x="0" y="0"/>
          <a:chExt cx="0" cy="0"/>
        </a:xfrm>
      </p:grpSpPr>
      <p:sp>
        <p:nvSpPr>
          <p:cNvPr id="583" name="Google Shape;583;p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4" name="Google Shape;584;p5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1787487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8"/>
        <p:cNvGrpSpPr/>
        <p:nvPr/>
      </p:nvGrpSpPr>
      <p:grpSpPr>
        <a:xfrm>
          <a:off x="0" y="0"/>
          <a:ext cx="0" cy="0"/>
          <a:chOff x="0" y="0"/>
          <a:chExt cx="0" cy="0"/>
        </a:xfrm>
      </p:grpSpPr>
      <p:sp>
        <p:nvSpPr>
          <p:cNvPr id="589" name="Google Shape;589;g2e7fc370c5f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90" name="Google Shape;590;g2e7fc370c5f_0_5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4382559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Google Shape;597;g2e7fc370c5f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98" name="Google Shape;598;g2e7fc370c5f_0_6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7924925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8"/>
        <p:cNvGrpSpPr/>
        <p:nvPr/>
      </p:nvGrpSpPr>
      <p:grpSpPr>
        <a:xfrm>
          <a:off x="0" y="0"/>
          <a:ext cx="0" cy="0"/>
          <a:chOff x="0" y="0"/>
          <a:chExt cx="0" cy="0"/>
        </a:xfrm>
      </p:grpSpPr>
      <p:sp>
        <p:nvSpPr>
          <p:cNvPr id="609" name="Google Shape;609;g2e7fc370c5f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10" name="Google Shape;610;g2e7fc370c5f_0_7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2353836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6"/>
        <p:cNvGrpSpPr/>
        <p:nvPr/>
      </p:nvGrpSpPr>
      <p:grpSpPr>
        <a:xfrm>
          <a:off x="0" y="0"/>
          <a:ext cx="0" cy="0"/>
          <a:chOff x="0" y="0"/>
          <a:chExt cx="0" cy="0"/>
        </a:xfrm>
      </p:grpSpPr>
      <p:sp>
        <p:nvSpPr>
          <p:cNvPr id="617" name="Google Shape;617;g2e7fc370c5f_0_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18" name="Google Shape;618;g2e7fc370c5f_0_8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1379903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4"/>
        <p:cNvGrpSpPr/>
        <p:nvPr/>
      </p:nvGrpSpPr>
      <p:grpSpPr>
        <a:xfrm>
          <a:off x="0" y="0"/>
          <a:ext cx="0" cy="0"/>
          <a:chOff x="0" y="0"/>
          <a:chExt cx="0" cy="0"/>
        </a:xfrm>
      </p:grpSpPr>
      <p:sp>
        <p:nvSpPr>
          <p:cNvPr id="625" name="Google Shape;625;g2e7fc370c5f_0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6" name="Google Shape;626;g2e7fc370c5f_0_9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1225212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2"/>
        <p:cNvGrpSpPr/>
        <p:nvPr/>
      </p:nvGrpSpPr>
      <p:grpSpPr>
        <a:xfrm>
          <a:off x="0" y="0"/>
          <a:ext cx="0" cy="0"/>
          <a:chOff x="0" y="0"/>
          <a:chExt cx="0" cy="0"/>
        </a:xfrm>
      </p:grpSpPr>
      <p:sp>
        <p:nvSpPr>
          <p:cNvPr id="633" name="Google Shape;633;p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34" name="Google Shape;634;p5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5221294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8"/>
        <p:cNvGrpSpPr/>
        <p:nvPr/>
      </p:nvGrpSpPr>
      <p:grpSpPr>
        <a:xfrm>
          <a:off x="0" y="0"/>
          <a:ext cx="0" cy="0"/>
          <a:chOff x="0" y="0"/>
          <a:chExt cx="0" cy="0"/>
        </a:xfrm>
      </p:grpSpPr>
      <p:sp>
        <p:nvSpPr>
          <p:cNvPr id="639" name="Google Shape;639;g2e7fc370c5f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40" name="Google Shape;640;g2e7fc370c5f_0_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7552782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6"/>
        <p:cNvGrpSpPr/>
        <p:nvPr/>
      </p:nvGrpSpPr>
      <p:grpSpPr>
        <a:xfrm>
          <a:off x="0" y="0"/>
          <a:ext cx="0" cy="0"/>
          <a:chOff x="0" y="0"/>
          <a:chExt cx="0" cy="0"/>
        </a:xfrm>
      </p:grpSpPr>
      <p:sp>
        <p:nvSpPr>
          <p:cNvPr id="647" name="Google Shape;647;g2e7fc370c5f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48" name="Google Shape;648;g2e7fc370c5f_0_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2837621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4"/>
        <p:cNvGrpSpPr/>
        <p:nvPr/>
      </p:nvGrpSpPr>
      <p:grpSpPr>
        <a:xfrm>
          <a:off x="0" y="0"/>
          <a:ext cx="0" cy="0"/>
          <a:chOff x="0" y="0"/>
          <a:chExt cx="0" cy="0"/>
        </a:xfrm>
      </p:grpSpPr>
      <p:sp>
        <p:nvSpPr>
          <p:cNvPr id="655" name="Google Shape;655;g2e7fc370c5f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56" name="Google Shape;656;g2e7fc370c5f_0_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3673994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146cbe31ecc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146cbe31ecc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9462892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Google Shape;663;g2e7fc370c5f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64" name="Google Shape;664;g2e7fc370c5f_0_4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110695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146cbe31ecc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146cbe31ecc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3331133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146cbe31ecc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146cbe31ecc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277825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146cbe31ecc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146cbe31ecc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6629147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146cbe31ecc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146cbe31ecc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2305158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144aaa0767c_0_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144aaa0767c_0_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146cbe31ecc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146cbe31ecc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606907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146cbe31ecc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146cbe31ecc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564693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146cbe31ecc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146cbe31ecc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235108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146cbe31ecc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146cbe31ecc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605997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146cbe31ecc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146cbe31ecc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668418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146cbe31ecc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146cbe31ecc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007984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Google Shape;576;g2e62ad20c76_0_6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77" name="Google Shape;577;g2e62ad20c76_0_6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0163852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Dark 1">
  <p:cSld name="TITLE_3">
    <p:bg>
      <p:bgPr>
        <a:gradFill>
          <a:gsLst>
            <a:gs pos="0">
              <a:srgbClr val="42B0FF"/>
            </a:gs>
            <a:gs pos="100000">
              <a:srgbClr val="076EB8"/>
            </a:gs>
          </a:gsLst>
          <a:lin ang="13500032" scaled="0"/>
        </a:gradFill>
        <a:effectLst/>
      </p:bgPr>
    </p:bg>
    <p:spTree>
      <p:nvGrpSpPr>
        <p:cNvPr id="1" name="Shape 28"/>
        <p:cNvGrpSpPr/>
        <p:nvPr/>
      </p:nvGrpSpPr>
      <p:grpSpPr>
        <a:xfrm>
          <a:off x="0" y="0"/>
          <a:ext cx="0" cy="0"/>
          <a:chOff x="0" y="0"/>
          <a:chExt cx="0" cy="0"/>
        </a:xfrm>
      </p:grpSpPr>
      <p:sp>
        <p:nvSpPr>
          <p:cNvPr id="29" name="Google Shape;29;p4"/>
          <p:cNvSpPr txBox="1">
            <a:spLocks noGrp="1"/>
          </p:cNvSpPr>
          <p:nvPr>
            <p:ph type="ctrTitle"/>
          </p:nvPr>
        </p:nvSpPr>
        <p:spPr>
          <a:xfrm>
            <a:off x="598100" y="1226378"/>
            <a:ext cx="5533500" cy="1894500"/>
          </a:xfrm>
          <a:prstGeom prst="rect">
            <a:avLst/>
          </a:prstGeom>
        </p:spPr>
        <p:txBody>
          <a:bodyPr spcFirstLastPara="1" wrap="square" lIns="91425" tIns="91425" rIns="91425" bIns="91425" anchor="t" anchorCtr="0">
            <a:normAutofit/>
          </a:bodyPr>
          <a:lstStyle>
            <a:lvl1pPr lvl="0" rtl="0">
              <a:spcBef>
                <a:spcPts val="0"/>
              </a:spcBef>
              <a:spcAft>
                <a:spcPts val="0"/>
              </a:spcAft>
              <a:buClr>
                <a:schemeClr val="lt1"/>
              </a:buClr>
              <a:buSzPts val="4200"/>
              <a:buNone/>
              <a:defRPr sz="42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a:endParaRPr/>
          </a:p>
        </p:txBody>
      </p:sp>
      <p:sp>
        <p:nvSpPr>
          <p:cNvPr id="30" name="Google Shape;30;p4"/>
          <p:cNvSpPr txBox="1">
            <a:spLocks noGrp="1"/>
          </p:cNvSpPr>
          <p:nvPr>
            <p:ph type="subTitle" idx="1"/>
          </p:nvPr>
        </p:nvSpPr>
        <p:spPr>
          <a:xfrm>
            <a:off x="598088" y="2715913"/>
            <a:ext cx="8222100" cy="4329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Clr>
                <a:schemeClr val="lt1"/>
              </a:buClr>
              <a:buSzPts val="2100"/>
              <a:buNone/>
              <a:defRPr sz="2100">
                <a:solidFill>
                  <a:schemeClr val="lt1"/>
                </a:solidFill>
              </a:defRPr>
            </a:lvl1pPr>
            <a:lvl2pPr lvl="1" rtl="0">
              <a:lnSpc>
                <a:spcPct val="100000"/>
              </a:lnSpc>
              <a:spcBef>
                <a:spcPts val="0"/>
              </a:spcBef>
              <a:spcAft>
                <a:spcPts val="0"/>
              </a:spcAft>
              <a:buClr>
                <a:schemeClr val="lt1"/>
              </a:buClr>
              <a:buSzPts val="2100"/>
              <a:buNone/>
              <a:defRPr sz="2100">
                <a:solidFill>
                  <a:schemeClr val="lt1"/>
                </a:solidFill>
              </a:defRPr>
            </a:lvl2pPr>
            <a:lvl3pPr lvl="2" rtl="0">
              <a:lnSpc>
                <a:spcPct val="100000"/>
              </a:lnSpc>
              <a:spcBef>
                <a:spcPts val="0"/>
              </a:spcBef>
              <a:spcAft>
                <a:spcPts val="0"/>
              </a:spcAft>
              <a:buClr>
                <a:schemeClr val="lt1"/>
              </a:buClr>
              <a:buSzPts val="2100"/>
              <a:buNone/>
              <a:defRPr sz="2100">
                <a:solidFill>
                  <a:schemeClr val="lt1"/>
                </a:solidFill>
              </a:defRPr>
            </a:lvl3pPr>
            <a:lvl4pPr lvl="3" rtl="0">
              <a:lnSpc>
                <a:spcPct val="100000"/>
              </a:lnSpc>
              <a:spcBef>
                <a:spcPts val="0"/>
              </a:spcBef>
              <a:spcAft>
                <a:spcPts val="0"/>
              </a:spcAft>
              <a:buClr>
                <a:schemeClr val="lt1"/>
              </a:buClr>
              <a:buSzPts val="2100"/>
              <a:buNone/>
              <a:defRPr sz="2100">
                <a:solidFill>
                  <a:schemeClr val="lt1"/>
                </a:solidFill>
              </a:defRPr>
            </a:lvl4pPr>
            <a:lvl5pPr lvl="4" rtl="0">
              <a:lnSpc>
                <a:spcPct val="100000"/>
              </a:lnSpc>
              <a:spcBef>
                <a:spcPts val="0"/>
              </a:spcBef>
              <a:spcAft>
                <a:spcPts val="0"/>
              </a:spcAft>
              <a:buClr>
                <a:schemeClr val="lt1"/>
              </a:buClr>
              <a:buSzPts val="2100"/>
              <a:buNone/>
              <a:defRPr sz="2100">
                <a:solidFill>
                  <a:schemeClr val="lt1"/>
                </a:solidFill>
              </a:defRPr>
            </a:lvl5pPr>
            <a:lvl6pPr lvl="5" rtl="0">
              <a:lnSpc>
                <a:spcPct val="100000"/>
              </a:lnSpc>
              <a:spcBef>
                <a:spcPts val="0"/>
              </a:spcBef>
              <a:spcAft>
                <a:spcPts val="0"/>
              </a:spcAft>
              <a:buClr>
                <a:schemeClr val="lt1"/>
              </a:buClr>
              <a:buSzPts val="2100"/>
              <a:buNone/>
              <a:defRPr sz="2100">
                <a:solidFill>
                  <a:schemeClr val="lt1"/>
                </a:solidFill>
              </a:defRPr>
            </a:lvl6pPr>
            <a:lvl7pPr lvl="6" rtl="0">
              <a:lnSpc>
                <a:spcPct val="100000"/>
              </a:lnSpc>
              <a:spcBef>
                <a:spcPts val="0"/>
              </a:spcBef>
              <a:spcAft>
                <a:spcPts val="0"/>
              </a:spcAft>
              <a:buClr>
                <a:schemeClr val="lt1"/>
              </a:buClr>
              <a:buSzPts val="2100"/>
              <a:buNone/>
              <a:defRPr sz="2100">
                <a:solidFill>
                  <a:schemeClr val="lt1"/>
                </a:solidFill>
              </a:defRPr>
            </a:lvl7pPr>
            <a:lvl8pPr lvl="7" rtl="0">
              <a:lnSpc>
                <a:spcPct val="100000"/>
              </a:lnSpc>
              <a:spcBef>
                <a:spcPts val="0"/>
              </a:spcBef>
              <a:spcAft>
                <a:spcPts val="0"/>
              </a:spcAft>
              <a:buClr>
                <a:schemeClr val="lt1"/>
              </a:buClr>
              <a:buSzPts val="2100"/>
              <a:buNone/>
              <a:defRPr sz="2100">
                <a:solidFill>
                  <a:schemeClr val="lt1"/>
                </a:solidFill>
              </a:defRPr>
            </a:lvl8pPr>
            <a:lvl9pPr lvl="8" rtl="0">
              <a:lnSpc>
                <a:spcPct val="100000"/>
              </a:lnSpc>
              <a:spcBef>
                <a:spcPts val="0"/>
              </a:spcBef>
              <a:spcAft>
                <a:spcPts val="0"/>
              </a:spcAft>
              <a:buClr>
                <a:schemeClr val="lt1"/>
              </a:buClr>
              <a:buSzPts val="2100"/>
              <a:buNone/>
              <a:defRPr sz="2100">
                <a:solidFill>
                  <a:schemeClr val="lt1"/>
                </a:solidFill>
              </a:defRPr>
            </a:lvl9pPr>
          </a:lstStyle>
          <a:p>
            <a:endParaRPr/>
          </a:p>
        </p:txBody>
      </p:sp>
      <p:pic>
        <p:nvPicPr>
          <p:cNvPr id="31" name="Google Shape;31;p4"/>
          <p:cNvPicPr preferRelativeResize="0"/>
          <p:nvPr/>
        </p:nvPicPr>
        <p:blipFill>
          <a:blip r:embed="rId2">
            <a:alphaModFix/>
          </a:blip>
          <a:stretch>
            <a:fillRect/>
          </a:stretch>
        </p:blipFill>
        <p:spPr>
          <a:xfrm rot="5400000">
            <a:off x="8312352" y="4301684"/>
            <a:ext cx="844843" cy="838800"/>
          </a:xfrm>
          <a:prstGeom prst="rect">
            <a:avLst/>
          </a:prstGeom>
          <a:noFill/>
          <a:ln>
            <a:noFill/>
          </a:ln>
        </p:spPr>
      </p:pic>
      <p:sp>
        <p:nvSpPr>
          <p:cNvPr id="32" name="Google Shape;32;p4"/>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33" name="Google Shape;33;p4"/>
          <p:cNvSpPr/>
          <p:nvPr/>
        </p:nvSpPr>
        <p:spPr>
          <a:xfrm>
            <a:off x="8208900" y="0"/>
            <a:ext cx="935100" cy="935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4" name="Google Shape;34;p4"/>
          <p:cNvPicPr preferRelativeResize="0"/>
          <p:nvPr/>
        </p:nvPicPr>
        <p:blipFill>
          <a:blip r:embed="rId3">
            <a:alphaModFix/>
          </a:blip>
          <a:stretch>
            <a:fillRect/>
          </a:stretch>
        </p:blipFill>
        <p:spPr>
          <a:xfrm>
            <a:off x="7273800" y="3350"/>
            <a:ext cx="935100" cy="928411"/>
          </a:xfrm>
          <a:prstGeom prst="rect">
            <a:avLst/>
          </a:prstGeom>
          <a:noFill/>
          <a:ln>
            <a:noFill/>
          </a:ln>
        </p:spPr>
      </p:pic>
      <p:pic>
        <p:nvPicPr>
          <p:cNvPr id="35" name="Google Shape;35;p4"/>
          <p:cNvPicPr preferRelativeResize="0"/>
          <p:nvPr/>
        </p:nvPicPr>
        <p:blipFill>
          <a:blip r:embed="rId4">
            <a:alphaModFix/>
          </a:blip>
          <a:stretch>
            <a:fillRect/>
          </a:stretch>
        </p:blipFill>
        <p:spPr>
          <a:xfrm>
            <a:off x="705588" y="4235030"/>
            <a:ext cx="1194674" cy="393600"/>
          </a:xfrm>
          <a:prstGeom prst="rect">
            <a:avLst/>
          </a:prstGeom>
          <a:noFill/>
          <a:ln>
            <a:noFill/>
          </a:ln>
        </p:spPr>
      </p:pic>
      <p:pic>
        <p:nvPicPr>
          <p:cNvPr id="2" name="Picture 1">
            <a:extLst>
              <a:ext uri="{FF2B5EF4-FFF2-40B4-BE49-F238E27FC236}">
                <a16:creationId xmlns:a16="http://schemas.microsoft.com/office/drawing/2014/main" id="{7537A803-49DD-9F6C-387C-2AF2628C619E}"/>
              </a:ext>
            </a:extLst>
          </p:cNvPr>
          <p:cNvPicPr>
            <a:picLocks noChangeAspect="1"/>
          </p:cNvPicPr>
          <p:nvPr userDrawn="1"/>
        </p:nvPicPr>
        <p:blipFill>
          <a:blip r:embed="rId5"/>
          <a:stretch>
            <a:fillRect/>
          </a:stretch>
        </p:blipFill>
        <p:spPr>
          <a:xfrm>
            <a:off x="2284576" y="4122678"/>
            <a:ext cx="1080274" cy="618303"/>
          </a:xfrm>
          <a:prstGeom prst="rect">
            <a:avLst/>
          </a:prstGeom>
        </p:spPr>
      </p:pic>
      <p:pic>
        <p:nvPicPr>
          <p:cNvPr id="3" name="Picture 2">
            <a:extLst>
              <a:ext uri="{FF2B5EF4-FFF2-40B4-BE49-F238E27FC236}">
                <a16:creationId xmlns:a16="http://schemas.microsoft.com/office/drawing/2014/main" id="{2BC99040-D52B-5FAC-01DD-AA11C386147B}"/>
              </a:ext>
            </a:extLst>
          </p:cNvPr>
          <p:cNvPicPr>
            <a:picLocks noChangeAspect="1"/>
          </p:cNvPicPr>
          <p:nvPr userDrawn="1"/>
        </p:nvPicPr>
        <p:blipFill>
          <a:blip r:embed="rId6"/>
          <a:stretch>
            <a:fillRect/>
          </a:stretch>
        </p:blipFill>
        <p:spPr>
          <a:xfrm>
            <a:off x="5572981" y="3566823"/>
            <a:ext cx="2641600" cy="140970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gradFill>
          <a:gsLst>
            <a:gs pos="0">
              <a:schemeClr val="accent2"/>
            </a:gs>
            <a:gs pos="100000">
              <a:schemeClr val="accent4"/>
            </a:gs>
          </a:gsLst>
          <a:lin ang="5400012" scaled="0"/>
        </a:gradFill>
        <a:effectLst/>
      </p:bgPr>
    </p:bg>
    <p:spTree>
      <p:nvGrpSpPr>
        <p:cNvPr id="1" name="Shape 50"/>
        <p:cNvGrpSpPr/>
        <p:nvPr/>
      </p:nvGrpSpPr>
      <p:grpSpPr>
        <a:xfrm>
          <a:off x="0" y="0"/>
          <a:ext cx="0" cy="0"/>
          <a:chOff x="0" y="0"/>
          <a:chExt cx="0" cy="0"/>
        </a:xfrm>
      </p:grpSpPr>
      <p:sp>
        <p:nvSpPr>
          <p:cNvPr id="51" name="Google Shape;51;p7"/>
          <p:cNvSpPr/>
          <p:nvPr/>
        </p:nvSpPr>
        <p:spPr>
          <a:xfrm rot="5400000" flipH="1">
            <a:off x="-12" y="412830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7"/>
          <p:cNvSpPr txBox="1">
            <a:spLocks noGrp="1"/>
          </p:cNvSpPr>
          <p:nvPr>
            <p:ph type="title"/>
          </p:nvPr>
        </p:nvSpPr>
        <p:spPr>
          <a:xfrm>
            <a:off x="598100" y="2152347"/>
            <a:ext cx="8222100" cy="8388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a:endParaRPr/>
          </a:p>
        </p:txBody>
      </p:sp>
      <p:sp>
        <p:nvSpPr>
          <p:cNvPr id="53" name="Google Shape;53;p7"/>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pic>
        <p:nvPicPr>
          <p:cNvPr id="54" name="Google Shape;54;p7"/>
          <p:cNvPicPr preferRelativeResize="0"/>
          <p:nvPr/>
        </p:nvPicPr>
        <p:blipFill>
          <a:blip r:embed="rId2">
            <a:alphaModFix/>
          </a:blip>
          <a:stretch>
            <a:fillRect/>
          </a:stretch>
        </p:blipFill>
        <p:spPr>
          <a:xfrm>
            <a:off x="8128800" y="0"/>
            <a:ext cx="1015200" cy="1007953"/>
          </a:xfrm>
          <a:prstGeom prst="rect">
            <a:avLst/>
          </a:prstGeom>
          <a:noFill/>
          <a:ln>
            <a:noFill/>
          </a:ln>
        </p:spPr>
      </p:pic>
      <p:pic>
        <p:nvPicPr>
          <p:cNvPr id="2" name="Picture 1">
            <a:extLst>
              <a:ext uri="{FF2B5EF4-FFF2-40B4-BE49-F238E27FC236}">
                <a16:creationId xmlns:a16="http://schemas.microsoft.com/office/drawing/2014/main" id="{2801B9BB-356F-0CEB-6136-9AA80883BF80}"/>
              </a:ext>
            </a:extLst>
          </p:cNvPr>
          <p:cNvPicPr>
            <a:picLocks noChangeAspect="1"/>
          </p:cNvPicPr>
          <p:nvPr userDrawn="1"/>
        </p:nvPicPr>
        <p:blipFill>
          <a:blip r:embed="rId3"/>
          <a:stretch>
            <a:fillRect/>
          </a:stretch>
        </p:blipFill>
        <p:spPr>
          <a:xfrm>
            <a:off x="5572981" y="3566823"/>
            <a:ext cx="2641600" cy="140970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0"/>
        <p:cNvGrpSpPr/>
        <p:nvPr/>
      </p:nvGrpSpPr>
      <p:grpSpPr>
        <a:xfrm>
          <a:off x="0" y="0"/>
          <a:ext cx="0" cy="0"/>
          <a:chOff x="0" y="0"/>
          <a:chExt cx="0" cy="0"/>
        </a:xfrm>
      </p:grpSpPr>
      <p:sp>
        <p:nvSpPr>
          <p:cNvPr id="61" name="Google Shape;61;p9"/>
          <p:cNvSpPr/>
          <p:nvPr/>
        </p:nvSpPr>
        <p:spPr>
          <a:xfrm>
            <a:off x="8432941" y="4431167"/>
            <a:ext cx="724200" cy="724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9"/>
          <p:cNvSpPr/>
          <p:nvPr/>
        </p:nvSpPr>
        <p:spPr>
          <a:xfrm rot="10800000">
            <a:off x="7701526" y="4431200"/>
            <a:ext cx="731400" cy="7305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9"/>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64" name="Google Shape;64;p9"/>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65" name="Google Shape;65;p9"/>
          <p:cNvSpPr/>
          <p:nvPr/>
        </p:nvSpPr>
        <p:spPr>
          <a:xfrm>
            <a:off x="8418600" y="0"/>
            <a:ext cx="725400" cy="725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9"/>
          <p:cNvSpPr txBox="1">
            <a:spLocks noGrp="1"/>
          </p:cNvSpPr>
          <p:nvPr>
            <p:ph type="body" idx="1"/>
          </p:nvPr>
        </p:nvSpPr>
        <p:spPr>
          <a:xfrm>
            <a:off x="280350" y="1266450"/>
            <a:ext cx="8520600" cy="33390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pic>
        <p:nvPicPr>
          <p:cNvPr id="67" name="Google Shape;67;p9"/>
          <p:cNvPicPr preferRelativeResize="0"/>
          <p:nvPr/>
        </p:nvPicPr>
        <p:blipFill>
          <a:blip r:embed="rId2">
            <a:alphaModFix/>
          </a:blip>
          <a:stretch>
            <a:fillRect/>
          </a:stretch>
        </p:blipFill>
        <p:spPr>
          <a:xfrm>
            <a:off x="190335" y="4651200"/>
            <a:ext cx="970780" cy="319850"/>
          </a:xfrm>
          <a:prstGeom prst="rect">
            <a:avLst/>
          </a:prstGeom>
          <a:noFill/>
          <a:ln>
            <a:noFill/>
          </a:ln>
        </p:spPr>
      </p:pic>
      <p:pic>
        <p:nvPicPr>
          <p:cNvPr id="2" name="Picture 1">
            <a:extLst>
              <a:ext uri="{FF2B5EF4-FFF2-40B4-BE49-F238E27FC236}">
                <a16:creationId xmlns:a16="http://schemas.microsoft.com/office/drawing/2014/main" id="{6035C707-BB64-8BEE-9847-BDAD06307F99}"/>
              </a:ext>
            </a:extLst>
          </p:cNvPr>
          <p:cNvPicPr>
            <a:picLocks noChangeAspect="1"/>
          </p:cNvPicPr>
          <p:nvPr userDrawn="1"/>
        </p:nvPicPr>
        <p:blipFill>
          <a:blip r:embed="rId3"/>
          <a:stretch>
            <a:fillRect/>
          </a:stretch>
        </p:blipFill>
        <p:spPr>
          <a:xfrm>
            <a:off x="1315843" y="4618434"/>
            <a:ext cx="673323" cy="385382"/>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84"/>
        <p:cNvGrpSpPr/>
        <p:nvPr/>
      </p:nvGrpSpPr>
      <p:grpSpPr>
        <a:xfrm>
          <a:off x="0" y="0"/>
          <a:ext cx="0" cy="0"/>
          <a:chOff x="0" y="0"/>
          <a:chExt cx="0" cy="0"/>
        </a:xfrm>
      </p:grpSpPr>
      <p:sp>
        <p:nvSpPr>
          <p:cNvPr id="85" name="Google Shape;85;p12"/>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86" name="Google Shape;86;p12"/>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
        <p:nvSpPr>
          <p:cNvPr id="87" name="Google Shape;87;p12"/>
          <p:cNvSpPr/>
          <p:nvPr/>
        </p:nvSpPr>
        <p:spPr>
          <a:xfrm>
            <a:off x="8418600" y="0"/>
            <a:ext cx="725400" cy="725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8" name="Google Shape;88;p12"/>
          <p:cNvPicPr preferRelativeResize="0"/>
          <p:nvPr/>
        </p:nvPicPr>
        <p:blipFill>
          <a:blip r:embed="rId2">
            <a:alphaModFix/>
          </a:blip>
          <a:stretch>
            <a:fillRect/>
          </a:stretch>
        </p:blipFill>
        <p:spPr>
          <a:xfrm>
            <a:off x="190335" y="4651200"/>
            <a:ext cx="970780" cy="319850"/>
          </a:xfrm>
          <a:prstGeom prst="rect">
            <a:avLst/>
          </a:prstGeom>
          <a:noFill/>
          <a:ln>
            <a:noFill/>
          </a:ln>
        </p:spPr>
      </p:pic>
      <p:pic>
        <p:nvPicPr>
          <p:cNvPr id="2" name="Picture 1">
            <a:extLst>
              <a:ext uri="{FF2B5EF4-FFF2-40B4-BE49-F238E27FC236}">
                <a16:creationId xmlns:a16="http://schemas.microsoft.com/office/drawing/2014/main" id="{F61A5555-1EA5-9B0F-AFC7-EDE40AE86522}"/>
              </a:ext>
            </a:extLst>
          </p:cNvPr>
          <p:cNvPicPr>
            <a:picLocks noChangeAspect="1"/>
          </p:cNvPicPr>
          <p:nvPr userDrawn="1"/>
        </p:nvPicPr>
        <p:blipFill>
          <a:blip r:embed="rId3"/>
          <a:stretch>
            <a:fillRect/>
          </a:stretch>
        </p:blipFill>
        <p:spPr>
          <a:xfrm>
            <a:off x="1315843" y="4618434"/>
            <a:ext cx="673323" cy="385382"/>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89"/>
        <p:cNvGrpSpPr/>
        <p:nvPr/>
      </p:nvGrpSpPr>
      <p:grpSpPr>
        <a:xfrm>
          <a:off x="0" y="0"/>
          <a:ext cx="0" cy="0"/>
          <a:chOff x="0" y="0"/>
          <a:chExt cx="0" cy="0"/>
        </a:xfrm>
      </p:grpSpPr>
      <p:sp>
        <p:nvSpPr>
          <p:cNvPr id="90" name="Google Shape;90;p13"/>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pic>
        <p:nvPicPr>
          <p:cNvPr id="2" name="Picture 1">
            <a:extLst>
              <a:ext uri="{FF2B5EF4-FFF2-40B4-BE49-F238E27FC236}">
                <a16:creationId xmlns:a16="http://schemas.microsoft.com/office/drawing/2014/main" id="{B174C6D7-FF31-21CE-C315-79ECE561E094}"/>
              </a:ext>
            </a:extLst>
          </p:cNvPr>
          <p:cNvPicPr>
            <a:picLocks noChangeAspect="1"/>
          </p:cNvPicPr>
          <p:nvPr userDrawn="1"/>
        </p:nvPicPr>
        <p:blipFill>
          <a:blip r:embed="rId2"/>
          <a:stretch>
            <a:fillRect/>
          </a:stretch>
        </p:blipFill>
        <p:spPr>
          <a:xfrm>
            <a:off x="5572981" y="3566823"/>
            <a:ext cx="2641600" cy="140970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9"/>
        <p:cNvGrpSpPr/>
        <p:nvPr/>
      </p:nvGrpSpPr>
      <p:grpSpPr>
        <a:xfrm>
          <a:off x="0" y="0"/>
          <a:ext cx="0" cy="0"/>
          <a:chOff x="0" y="0"/>
          <a:chExt cx="0" cy="0"/>
        </a:xfrm>
      </p:grpSpPr>
      <p:sp>
        <p:nvSpPr>
          <p:cNvPr id="100" name="Google Shape;100;p15"/>
          <p:cNvSpPr txBox="1">
            <a:spLocks noGrp="1"/>
          </p:cNvSpPr>
          <p:nvPr>
            <p:ph type="body" idx="1"/>
          </p:nvPr>
        </p:nvSpPr>
        <p:spPr>
          <a:xfrm>
            <a:off x="319500" y="4230575"/>
            <a:ext cx="5998800" cy="5988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101" name="Google Shape;101;p15"/>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pic>
        <p:nvPicPr>
          <p:cNvPr id="2" name="Picture 1">
            <a:extLst>
              <a:ext uri="{FF2B5EF4-FFF2-40B4-BE49-F238E27FC236}">
                <a16:creationId xmlns:a16="http://schemas.microsoft.com/office/drawing/2014/main" id="{BE238CB1-F8E6-F156-8915-1A35C64D23E6}"/>
              </a:ext>
            </a:extLst>
          </p:cNvPr>
          <p:cNvPicPr>
            <a:picLocks noChangeAspect="1"/>
          </p:cNvPicPr>
          <p:nvPr userDrawn="1"/>
        </p:nvPicPr>
        <p:blipFill>
          <a:blip r:embed="rId2"/>
          <a:stretch>
            <a:fillRect/>
          </a:stretch>
        </p:blipFill>
        <p:spPr>
          <a:xfrm>
            <a:off x="3251200" y="1866900"/>
            <a:ext cx="2641600" cy="140970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2"/>
        <p:cNvGrpSpPr/>
        <p:nvPr/>
      </p:nvGrpSpPr>
      <p:grpSpPr>
        <a:xfrm>
          <a:off x="0" y="0"/>
          <a:ext cx="0" cy="0"/>
          <a:chOff x="0" y="0"/>
          <a:chExt cx="0" cy="0"/>
        </a:xfrm>
      </p:grpSpPr>
      <p:sp>
        <p:nvSpPr>
          <p:cNvPr id="113" name="Google Shape;113;p17"/>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pic>
        <p:nvPicPr>
          <p:cNvPr id="2" name="Picture 1">
            <a:extLst>
              <a:ext uri="{FF2B5EF4-FFF2-40B4-BE49-F238E27FC236}">
                <a16:creationId xmlns:a16="http://schemas.microsoft.com/office/drawing/2014/main" id="{785EA11A-2524-E462-0CB0-874BA7043CF4}"/>
              </a:ext>
            </a:extLst>
          </p:cNvPr>
          <p:cNvPicPr>
            <a:picLocks noChangeAspect="1"/>
          </p:cNvPicPr>
          <p:nvPr userDrawn="1"/>
        </p:nvPicPr>
        <p:blipFill>
          <a:blip r:embed="rId2"/>
          <a:stretch>
            <a:fillRect/>
          </a:stretch>
        </p:blipFill>
        <p:spPr>
          <a:xfrm>
            <a:off x="5572981" y="3566823"/>
            <a:ext cx="2641600" cy="140970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geometric">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3000"/>
              <a:buFont typeface="Roboto Slab Light"/>
              <a:buNone/>
              <a:defRPr sz="3000">
                <a:solidFill>
                  <a:schemeClr val="dk1"/>
                </a:solidFill>
                <a:latin typeface="Roboto Slab Light"/>
                <a:ea typeface="Roboto Slab Light"/>
                <a:cs typeface="Roboto Slab Light"/>
                <a:sym typeface="Roboto Slab Light"/>
              </a:defRPr>
            </a:lvl1pPr>
            <a:lvl2pPr lvl="1">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a:endParaRPr/>
          </a:p>
        </p:txBody>
      </p:sp>
      <p:sp>
        <p:nvSpPr>
          <p:cNvPr id="7" name="Google Shape;7;p1"/>
          <p:cNvSpPr txBox="1">
            <a:spLocks noGrp="1"/>
          </p:cNvSpPr>
          <p:nvPr>
            <p:ph type="body" idx="1"/>
          </p:nvPr>
        </p:nvSpPr>
        <p:spPr>
          <a:xfrm>
            <a:off x="311700" y="1229875"/>
            <a:ext cx="8520600" cy="33390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Open Sans Medium"/>
              <a:buChar char="●"/>
              <a:defRPr sz="1800">
                <a:solidFill>
                  <a:schemeClr val="dk2"/>
                </a:solidFill>
                <a:latin typeface="Open Sans Medium"/>
                <a:ea typeface="Open Sans Medium"/>
                <a:cs typeface="Open Sans Medium"/>
                <a:sym typeface="Open Sans Medium"/>
              </a:defRPr>
            </a:lvl1pPr>
            <a:lvl2pPr marL="914400" lvl="1" indent="-3175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2pPr>
            <a:lvl3pPr marL="1371600" lvl="2" indent="-3175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3pPr>
            <a:lvl4pPr marL="1828800" lvl="3" indent="-3175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4pPr>
            <a:lvl5pPr marL="2286000" lvl="4" indent="-3175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5pPr>
            <a:lvl6pPr marL="2743200" lvl="5" indent="-3175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6pPr>
            <a:lvl7pPr marL="3200400" lvl="6" indent="-3175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7pPr>
            <a:lvl8pPr marL="3657600" lvl="7" indent="-3175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8pPr>
            <a:lvl9pPr marL="4114800" lvl="8" indent="-3175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9pPr>
          </a:lstStyle>
          <a:p>
            <a:endParaRPr/>
          </a:p>
        </p:txBody>
      </p:sp>
      <p:sp>
        <p:nvSpPr>
          <p:cNvPr id="8" name="Google Shape;8;p1"/>
          <p:cNvSpPr txBox="1">
            <a:spLocks noGrp="1"/>
          </p:cNvSpPr>
          <p:nvPr>
            <p:ph type="sldNum" idx="12"/>
          </p:nvPr>
        </p:nvSpPr>
        <p:spPr>
          <a:xfrm>
            <a:off x="8460431" y="4651190"/>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lt1"/>
                </a:solidFill>
                <a:latin typeface="Roboto"/>
                <a:ea typeface="Roboto"/>
                <a:cs typeface="Roboto"/>
                <a:sym typeface="Roboto"/>
              </a:defRPr>
            </a:lvl1pPr>
            <a:lvl2pPr lvl="1" algn="r">
              <a:buNone/>
              <a:defRPr sz="1000">
                <a:solidFill>
                  <a:schemeClr val="lt1"/>
                </a:solidFill>
                <a:latin typeface="Roboto"/>
                <a:ea typeface="Roboto"/>
                <a:cs typeface="Roboto"/>
                <a:sym typeface="Roboto"/>
              </a:defRPr>
            </a:lvl2pPr>
            <a:lvl3pPr lvl="2" algn="r">
              <a:buNone/>
              <a:defRPr sz="1000">
                <a:solidFill>
                  <a:schemeClr val="lt1"/>
                </a:solidFill>
                <a:latin typeface="Roboto"/>
                <a:ea typeface="Roboto"/>
                <a:cs typeface="Roboto"/>
                <a:sym typeface="Roboto"/>
              </a:defRPr>
            </a:lvl3pPr>
            <a:lvl4pPr lvl="3" algn="r">
              <a:buNone/>
              <a:defRPr sz="1000">
                <a:solidFill>
                  <a:schemeClr val="lt1"/>
                </a:solidFill>
                <a:latin typeface="Roboto"/>
                <a:ea typeface="Roboto"/>
                <a:cs typeface="Roboto"/>
                <a:sym typeface="Roboto"/>
              </a:defRPr>
            </a:lvl4pPr>
            <a:lvl5pPr lvl="4" algn="r">
              <a:buNone/>
              <a:defRPr sz="1000">
                <a:solidFill>
                  <a:schemeClr val="lt1"/>
                </a:solidFill>
                <a:latin typeface="Roboto"/>
                <a:ea typeface="Roboto"/>
                <a:cs typeface="Roboto"/>
                <a:sym typeface="Roboto"/>
              </a:defRPr>
            </a:lvl5pPr>
            <a:lvl6pPr lvl="5" algn="r">
              <a:buNone/>
              <a:defRPr sz="1000">
                <a:solidFill>
                  <a:schemeClr val="lt1"/>
                </a:solidFill>
                <a:latin typeface="Roboto"/>
                <a:ea typeface="Roboto"/>
                <a:cs typeface="Roboto"/>
                <a:sym typeface="Roboto"/>
              </a:defRPr>
            </a:lvl6pPr>
            <a:lvl7pPr lvl="6" algn="r">
              <a:buNone/>
              <a:defRPr sz="1000">
                <a:solidFill>
                  <a:schemeClr val="lt1"/>
                </a:solidFill>
                <a:latin typeface="Roboto"/>
                <a:ea typeface="Roboto"/>
                <a:cs typeface="Roboto"/>
                <a:sym typeface="Roboto"/>
              </a:defRPr>
            </a:lvl7pPr>
            <a:lvl8pPr lvl="7" algn="r">
              <a:buNone/>
              <a:defRPr sz="1000">
                <a:solidFill>
                  <a:schemeClr val="lt1"/>
                </a:solidFill>
                <a:latin typeface="Roboto"/>
                <a:ea typeface="Roboto"/>
                <a:cs typeface="Roboto"/>
                <a:sym typeface="Roboto"/>
              </a:defRPr>
            </a:lvl8pPr>
            <a:lvl9pPr lvl="8" algn="r">
              <a:buNone/>
              <a:defRPr sz="1000">
                <a:solidFill>
                  <a:schemeClr val="lt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0" r:id="rId1"/>
    <p:sldLayoutId id="2147483653" r:id="rId2"/>
    <p:sldLayoutId id="2147483655" r:id="rId3"/>
    <p:sldLayoutId id="2147483658" r:id="rId4"/>
    <p:sldLayoutId id="2147483659" r:id="rId5"/>
    <p:sldLayoutId id="2147483661" r:id="rId6"/>
    <p:sldLayoutId id="2147483663" r:id="rId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hyperlink" Target="https://openchainproject.org/resources/faq#specification-development-questions" TargetMode="External"/><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image" Target="../media/image12.pn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OpenChain-Project/License-Compliance-Specification/blob/master/ISO-5230-2020/en/ISO-5230-2020.md" TargetMode="External"/><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hyperlink" Target="https://openchainproject.org/resources/faq#specification-development-questions" TargetMode="External"/><Relationship Id="rId5" Type="http://schemas.openxmlformats.org/officeDocument/2006/relationships/hyperlink" Target="https://github.com/OpenChain-Project/License-Compliance-Specification/issues?q=is%3Aissue+is%3Aclosed" TargetMode="External"/><Relationship Id="rId4" Type="http://schemas.openxmlformats.org/officeDocument/2006/relationships/hyperlink" Target="https://github.com/OpenChain-Project/License-Compliance-Specification/blob/master/3.0/en/openchain-license-compliance-3.0.md"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hyperlink" Target="https://github.com/OpenChain-Project/Security-Assurance-Specification/blob/main/Security-Assurance-Specification/ISO-18974/en/ISO-18974.md" TargetMode="External"/><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hyperlink" Target="https://openchainproject.org/resources/faq#specification-development-questions" TargetMode="External"/><Relationship Id="rId5" Type="http://schemas.openxmlformats.org/officeDocument/2006/relationships/hyperlink" Target="https://github.com/OpenChain-Project/Security-Assurance-Specification/issues?q=is%3Aissue+is%3Aclosed" TargetMode="External"/><Relationship Id="rId4" Type="http://schemas.openxmlformats.org/officeDocument/2006/relationships/hyperlink" Target="https://github.com/OpenChain-Project/Security-Assurance-Specification/blob/main/Security-Assurance-Specification/2.0/en/openchain-security-specification-2.0.md"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3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s://docs.google.com/spreadsheets/d/1ubOwOeBLr6wN_l6JyzPYSRrf8Gn0sPitsb7j1gKJzP0/edit?usp=sharing" TargetMode="External"/><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hyperlink" Target="https://zoom-lfx.platform.linuxfoundation.org/meeting/96036013854?password=e0b01661-fb5f-419b-9de9-bed42c737cbc" TargetMode="Externa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github.com/OpenChain-Project/Security-Assurance-Specification/issues" TargetMode="External"/><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hyperlink" Target="https://github.com/OpenChain-Project/License-Compliance-Specification/issues" TargetMode="External"/></Relationships>
</file>

<file path=ppt/slides/_rels/slide8.xml.rels><?xml version="1.0" encoding="UTF-8" standalone="yes"?>
<Relationships xmlns="http://schemas.openxmlformats.org/package/2006/relationships"><Relationship Id="rId8" Type="http://schemas.openxmlformats.org/officeDocument/2006/relationships/hyperlink" Target="https://openchainproject.org/featured/2024/06/19/public-comment-period-2024" TargetMode="External"/><Relationship Id="rId3" Type="http://schemas.openxmlformats.org/officeDocument/2006/relationships/hyperlink" Target="https://openchainproject.org/news/2024/06/24/openchain-monthly-north-america-and-asia-call-2024-06-18-full-recording" TargetMode="External"/><Relationship Id="rId7" Type="http://schemas.openxmlformats.org/officeDocument/2006/relationships/hyperlink" Target="https://github.com/OpenChain-Project/License-Compliance-Specification/issues/70" TargetMode="External"/><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hyperlink" Target="https://github.com/OpenChain-Project/Security-Assurance-Specification/issues/13" TargetMode="External"/><Relationship Id="rId5" Type="http://schemas.openxmlformats.org/officeDocument/2006/relationships/hyperlink" Target="https://github.com/OpenChain-Project/Security-Assurance-Specification/issues/11" TargetMode="External"/><Relationship Id="rId4" Type="http://schemas.openxmlformats.org/officeDocument/2006/relationships/hyperlink" Target="https://github.com/OpenChain-Project/Security-Assurance-Specification/issues/5"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openchainproject.org/resources/faq#specification-development-questions" TargetMode="External"/><Relationship Id="rId2" Type="http://schemas.openxmlformats.org/officeDocument/2006/relationships/image" Target="../media/image8.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19"/>
          <p:cNvSpPr txBox="1">
            <a:spLocks noGrp="1"/>
          </p:cNvSpPr>
          <p:nvPr>
            <p:ph type="ctrTitle"/>
          </p:nvPr>
        </p:nvSpPr>
        <p:spPr>
          <a:xfrm>
            <a:off x="598100" y="1226378"/>
            <a:ext cx="7947812" cy="18945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a:t>OpenChain Monthly</a:t>
            </a:r>
            <a:br>
              <a:rPr lang="en-US" dirty="0"/>
            </a:br>
            <a:r>
              <a:rPr lang="en-US" dirty="0"/>
              <a:t>North America / Europe Meeting</a:t>
            </a:r>
            <a:endParaRPr dirty="0"/>
          </a:p>
        </p:txBody>
      </p:sp>
      <p:sp>
        <p:nvSpPr>
          <p:cNvPr id="123" name="Google Shape;123;p19"/>
          <p:cNvSpPr txBox="1">
            <a:spLocks noGrp="1"/>
          </p:cNvSpPr>
          <p:nvPr>
            <p:ph type="subTitle" idx="1"/>
          </p:nvPr>
        </p:nvSpPr>
        <p:spPr>
          <a:xfrm>
            <a:off x="598088" y="2715913"/>
            <a:ext cx="8222100" cy="432900"/>
          </a:xfrm>
          <a:prstGeom prst="rect">
            <a:avLst/>
          </a:prstGeom>
        </p:spPr>
        <p:txBody>
          <a:bodyPr spcFirstLastPara="1" wrap="square" lIns="91425" tIns="91425" rIns="91425" bIns="91425" anchor="t" anchorCtr="0">
            <a:normAutofit fontScale="92500" lnSpcReduction="20000"/>
          </a:bodyPr>
          <a:lstStyle/>
          <a:p>
            <a:pPr marL="0" lvl="0" indent="0" algn="l" rtl="0">
              <a:spcBef>
                <a:spcPts val="0"/>
              </a:spcBef>
              <a:spcAft>
                <a:spcPts val="0"/>
              </a:spcAft>
              <a:buNone/>
            </a:pPr>
            <a:r>
              <a:rPr lang="en-US" dirty="0"/>
              <a:t>2024-07-03</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8602B2-595D-721B-AA87-B6F241DABC76}"/>
              </a:ext>
            </a:extLst>
          </p:cNvPr>
          <p:cNvSpPr>
            <a:spLocks noGrp="1"/>
          </p:cNvSpPr>
          <p:nvPr>
            <p:ph type="title"/>
          </p:nvPr>
        </p:nvSpPr>
        <p:spPr/>
        <p:txBody>
          <a:bodyPr>
            <a:normAutofit fontScale="90000"/>
          </a:bodyPr>
          <a:lstStyle/>
          <a:p>
            <a:r>
              <a:rPr lang="en-US" dirty="0"/>
              <a:t>Specification Development Process #2</a:t>
            </a:r>
          </a:p>
        </p:txBody>
      </p:sp>
      <p:pic>
        <p:nvPicPr>
          <p:cNvPr id="7" name="Picture 6" descr="A white background with black text&#10;&#10;Description automatically generated">
            <a:extLst>
              <a:ext uri="{FF2B5EF4-FFF2-40B4-BE49-F238E27FC236}">
                <a16:creationId xmlns:a16="http://schemas.microsoft.com/office/drawing/2014/main" id="{149B5D55-C61A-C2A6-B702-CFBEE204B42A}"/>
              </a:ext>
            </a:extLst>
          </p:cNvPr>
          <p:cNvPicPr>
            <a:picLocks noChangeAspect="1"/>
          </p:cNvPicPr>
          <p:nvPr/>
        </p:nvPicPr>
        <p:blipFill>
          <a:blip r:embed="rId2"/>
          <a:stretch>
            <a:fillRect/>
          </a:stretch>
        </p:blipFill>
        <p:spPr>
          <a:xfrm>
            <a:off x="1112832" y="1176792"/>
            <a:ext cx="6918336" cy="3050943"/>
          </a:xfrm>
          <a:prstGeom prst="rect">
            <a:avLst/>
          </a:prstGeom>
        </p:spPr>
      </p:pic>
    </p:spTree>
    <p:extLst>
      <p:ext uri="{BB962C8B-B14F-4D97-AF65-F5344CB8AC3E}">
        <p14:creationId xmlns:p14="http://schemas.microsoft.com/office/powerpoint/2010/main" val="13420435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8602B2-595D-721B-AA87-B6F241DABC76}"/>
              </a:ext>
            </a:extLst>
          </p:cNvPr>
          <p:cNvSpPr>
            <a:spLocks noGrp="1"/>
          </p:cNvSpPr>
          <p:nvPr>
            <p:ph type="title"/>
          </p:nvPr>
        </p:nvSpPr>
        <p:spPr/>
        <p:txBody>
          <a:bodyPr>
            <a:normAutofit fontScale="90000"/>
          </a:bodyPr>
          <a:lstStyle/>
          <a:p>
            <a:r>
              <a:rPr lang="en-US" dirty="0"/>
              <a:t>Specification Development Process #3</a:t>
            </a:r>
          </a:p>
        </p:txBody>
      </p:sp>
      <p:pic>
        <p:nvPicPr>
          <p:cNvPr id="6" name="Picture 5" descr="A screenshot of a web page&#10;&#10;Description automatically generated">
            <a:extLst>
              <a:ext uri="{FF2B5EF4-FFF2-40B4-BE49-F238E27FC236}">
                <a16:creationId xmlns:a16="http://schemas.microsoft.com/office/drawing/2014/main" id="{497A87A7-16E8-9B30-38D0-030C58144C80}"/>
              </a:ext>
            </a:extLst>
          </p:cNvPr>
          <p:cNvPicPr>
            <a:picLocks noChangeAspect="1"/>
          </p:cNvPicPr>
          <p:nvPr/>
        </p:nvPicPr>
        <p:blipFill>
          <a:blip r:embed="rId2"/>
          <a:stretch>
            <a:fillRect/>
          </a:stretch>
        </p:blipFill>
        <p:spPr>
          <a:xfrm>
            <a:off x="2194559" y="1017800"/>
            <a:ext cx="6528021" cy="4089719"/>
          </a:xfrm>
          <a:prstGeom prst="rect">
            <a:avLst/>
          </a:prstGeom>
        </p:spPr>
      </p:pic>
    </p:spTree>
    <p:extLst>
      <p:ext uri="{BB962C8B-B14F-4D97-AF65-F5344CB8AC3E}">
        <p14:creationId xmlns:p14="http://schemas.microsoft.com/office/powerpoint/2010/main" val="38493026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g2e62ad20c76_0_657"/>
          <p:cNvSpPr txBox="1">
            <a:spLocks noGrp="1"/>
          </p:cNvSpPr>
          <p:nvPr>
            <p:ph type="body" idx="1"/>
          </p:nvPr>
        </p:nvSpPr>
        <p:spPr>
          <a:xfrm>
            <a:off x="280350" y="1812896"/>
            <a:ext cx="8520600" cy="2792700"/>
          </a:xfrm>
          <a:prstGeom prst="rect">
            <a:avLst/>
          </a:prstGeom>
          <a:noFill/>
          <a:ln>
            <a:noFill/>
          </a:ln>
        </p:spPr>
        <p:txBody>
          <a:bodyPr spcFirstLastPara="1" wrap="square" lIns="91425" tIns="91425" rIns="91425" bIns="91425" anchor="t" anchorCtr="0">
            <a:normAutofit/>
          </a:bodyPr>
          <a:lstStyle/>
          <a:p>
            <a:pPr marL="114300" lvl="0" indent="0" algn="ctr" rtl="0">
              <a:lnSpc>
                <a:spcPct val="115000"/>
              </a:lnSpc>
              <a:spcBef>
                <a:spcPts val="0"/>
              </a:spcBef>
              <a:spcAft>
                <a:spcPts val="0"/>
              </a:spcAft>
              <a:buSzPts val="1800"/>
              <a:buNone/>
            </a:pPr>
            <a:r>
              <a:rPr lang="en-US" b="1" i="0">
                <a:solidFill>
                  <a:srgbClr val="252525"/>
                </a:solidFill>
                <a:highlight>
                  <a:srgbClr val="FFFFFF"/>
                </a:highlight>
                <a:latin typeface="Open Sans"/>
                <a:ea typeface="Open Sans"/>
                <a:cs typeface="Open Sans"/>
                <a:sym typeface="Open Sans"/>
              </a:rPr>
              <a:t>Starting 2024-06-19 ~ Ending 2024-012-19</a:t>
            </a:r>
            <a:endParaRPr/>
          </a:p>
          <a:p>
            <a:pPr marL="457200" lvl="0" indent="-342900" algn="l" rtl="0">
              <a:lnSpc>
                <a:spcPct val="115000"/>
              </a:lnSpc>
              <a:spcBef>
                <a:spcPts val="0"/>
              </a:spcBef>
              <a:spcAft>
                <a:spcPts val="0"/>
              </a:spcAft>
              <a:buSzPts val="1800"/>
              <a:buChar char="●"/>
            </a:pPr>
            <a:r>
              <a:rPr lang="en-US" b="0" i="0">
                <a:solidFill>
                  <a:srgbClr val="252525"/>
                </a:solidFill>
                <a:highlight>
                  <a:srgbClr val="FFFFFF"/>
                </a:highlight>
                <a:latin typeface="Roboto"/>
                <a:ea typeface="Roboto"/>
                <a:cs typeface="Roboto"/>
                <a:sym typeface="Roboto"/>
              </a:rPr>
              <a:t>The OpenChain Project has announced the beginning of its six month Public Comment Period for proposed draft updates to the open source license compliance (ISO/IEC 5230:2020) and open source security assurance (ISO/IEC 18974:2023) specifications.</a:t>
            </a:r>
            <a:endParaRPr/>
          </a:p>
          <a:p>
            <a:pPr marL="457200" lvl="0" indent="-342900" algn="l" rtl="0">
              <a:lnSpc>
                <a:spcPct val="115000"/>
              </a:lnSpc>
              <a:spcBef>
                <a:spcPts val="0"/>
              </a:spcBef>
              <a:spcAft>
                <a:spcPts val="0"/>
              </a:spcAft>
              <a:buSzPts val="1800"/>
              <a:buChar char="●"/>
            </a:pPr>
            <a:r>
              <a:rPr lang="en-US" b="0" i="0">
                <a:solidFill>
                  <a:srgbClr val="252525"/>
                </a:solidFill>
                <a:highlight>
                  <a:srgbClr val="FFFFFF"/>
                </a:highlight>
                <a:latin typeface="Roboto"/>
                <a:ea typeface="Roboto"/>
                <a:cs typeface="Roboto"/>
                <a:sym typeface="Roboto"/>
              </a:rPr>
              <a:t>As per our </a:t>
            </a:r>
            <a:r>
              <a:rPr lang="en-US" b="0" i="0" u="sng" strike="noStrike">
                <a:solidFill>
                  <a:srgbClr val="00AEBC"/>
                </a:solidFill>
                <a:highlight>
                  <a:srgbClr val="FFFFFF"/>
                </a:highlight>
                <a:latin typeface="Roboto"/>
                <a:ea typeface="Roboto"/>
                <a:cs typeface="Roboto"/>
                <a:sym typeface="Roboto"/>
                <a:hlinkClick r:id="rId3">
                  <a:extLst>
                    <a:ext uri="{A12FA001-AC4F-418D-AE19-62706E023703}">
                      <ahyp:hlinkClr xmlns:ahyp="http://schemas.microsoft.com/office/drawing/2018/hyperlinkcolor" val="tx"/>
                    </a:ext>
                  </a:extLst>
                </a:hlinkClick>
              </a:rPr>
              <a:t>specification development process outlined in the project FAQ</a:t>
            </a:r>
            <a:r>
              <a:rPr lang="en-US" b="0" i="0">
                <a:solidFill>
                  <a:srgbClr val="252525"/>
                </a:solidFill>
                <a:highlight>
                  <a:srgbClr val="FFFFFF"/>
                </a:highlight>
                <a:latin typeface="Roboto"/>
                <a:ea typeface="Roboto"/>
                <a:cs typeface="Roboto"/>
                <a:sym typeface="Roboto"/>
              </a:rPr>
              <a:t>, this Public Comment Period will run for six months, and it will be followed by a three month Freeze Period.</a:t>
            </a:r>
            <a:endParaRPr/>
          </a:p>
          <a:p>
            <a:pPr marL="114300" lvl="0" indent="0" algn="l" rtl="0">
              <a:lnSpc>
                <a:spcPct val="115000"/>
              </a:lnSpc>
              <a:spcBef>
                <a:spcPts val="0"/>
              </a:spcBef>
              <a:spcAft>
                <a:spcPts val="0"/>
              </a:spcAft>
              <a:buSzPts val="1800"/>
              <a:buNone/>
            </a:pPr>
            <a:endParaRPr/>
          </a:p>
        </p:txBody>
      </p:sp>
      <p:pic>
        <p:nvPicPr>
          <p:cNvPr id="580" name="Google Shape;580;g2e62ad20c76_0_657" descr="A blue background with white text&#10;&#10;Description automatically generated"/>
          <p:cNvPicPr preferRelativeResize="0"/>
          <p:nvPr/>
        </p:nvPicPr>
        <p:blipFill rotWithShape="1">
          <a:blip r:embed="rId4">
            <a:alphaModFix/>
          </a:blip>
          <a:srcRect/>
          <a:stretch/>
        </p:blipFill>
        <p:spPr>
          <a:xfrm>
            <a:off x="0" y="0"/>
            <a:ext cx="8412480" cy="1729232"/>
          </a:xfrm>
          <a:prstGeom prst="rect">
            <a:avLst/>
          </a:prstGeom>
          <a:noFill/>
          <a:ln>
            <a:noFill/>
          </a:ln>
        </p:spPr>
      </p:pic>
      <p:pic>
        <p:nvPicPr>
          <p:cNvPr id="581" name="Google Shape;581;g2e62ad20c76_0_657" descr="A qr code with black squares&#10;&#10;Description automatically generated"/>
          <p:cNvPicPr preferRelativeResize="0"/>
          <p:nvPr/>
        </p:nvPicPr>
        <p:blipFill rotWithShape="1">
          <a:blip r:embed="rId5">
            <a:alphaModFix/>
          </a:blip>
          <a:srcRect/>
          <a:stretch/>
        </p:blipFill>
        <p:spPr>
          <a:xfrm>
            <a:off x="7410616" y="0"/>
            <a:ext cx="1733382" cy="1733383"/>
          </a:xfrm>
          <a:prstGeom prst="rect">
            <a:avLst/>
          </a:prstGeom>
          <a:noFill/>
          <a:ln>
            <a:noFill/>
          </a:ln>
        </p:spPr>
      </p:pic>
    </p:spTree>
    <p:extLst>
      <p:ext uri="{BB962C8B-B14F-4D97-AF65-F5344CB8AC3E}">
        <p14:creationId xmlns:p14="http://schemas.microsoft.com/office/powerpoint/2010/main" val="42498173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85"/>
        <p:cNvGrpSpPr/>
        <p:nvPr/>
      </p:nvGrpSpPr>
      <p:grpSpPr>
        <a:xfrm>
          <a:off x="0" y="0"/>
          <a:ext cx="0" cy="0"/>
          <a:chOff x="0" y="0"/>
          <a:chExt cx="0" cy="0"/>
        </a:xfrm>
      </p:grpSpPr>
      <p:sp>
        <p:nvSpPr>
          <p:cNvPr id="586" name="Google Shape;586;p58"/>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2667"/>
              <a:buNone/>
            </a:pPr>
            <a:r>
              <a:rPr lang="en-US" sz="2400">
                <a:solidFill>
                  <a:srgbClr val="003778"/>
                </a:solidFill>
              </a:rPr>
              <a:t>Review of suggested changes to ISO/IEC 5230:2020</a:t>
            </a:r>
            <a:endParaRPr/>
          </a:p>
        </p:txBody>
      </p:sp>
      <p:sp>
        <p:nvSpPr>
          <p:cNvPr id="587" name="Google Shape;587;p58"/>
          <p:cNvSpPr txBox="1">
            <a:spLocks noGrp="1"/>
          </p:cNvSpPr>
          <p:nvPr>
            <p:ph type="body" idx="1"/>
          </p:nvPr>
        </p:nvSpPr>
        <p:spPr>
          <a:xfrm>
            <a:off x="280350" y="1266450"/>
            <a:ext cx="8520600" cy="3339000"/>
          </a:xfrm>
          <a:prstGeom prst="rect">
            <a:avLst/>
          </a:prstGeom>
          <a:noFill/>
          <a:ln>
            <a:noFill/>
          </a:ln>
        </p:spPr>
        <p:txBody>
          <a:bodyPr spcFirstLastPara="1" wrap="square" lIns="91425" tIns="91425" rIns="91425" bIns="91425" anchor="t" anchorCtr="0">
            <a:normAutofit fontScale="92500" lnSpcReduction="20000"/>
          </a:bodyPr>
          <a:lstStyle/>
          <a:p>
            <a:pPr marL="457200" lvl="0" indent="-325755" algn="l" rtl="0">
              <a:spcBef>
                <a:spcPts val="0"/>
              </a:spcBef>
              <a:spcAft>
                <a:spcPts val="0"/>
              </a:spcAft>
              <a:buSzPct val="100000"/>
              <a:buChar char="●"/>
            </a:pPr>
            <a:r>
              <a:rPr lang="en-US" dirty="0"/>
              <a:t>Current ISO standard:</a:t>
            </a:r>
            <a:endParaRPr dirty="0"/>
          </a:p>
          <a:p>
            <a:pPr marL="914400" lvl="1" indent="-304165" algn="l" rtl="0">
              <a:spcBef>
                <a:spcPts val="0"/>
              </a:spcBef>
              <a:spcAft>
                <a:spcPts val="0"/>
              </a:spcAft>
              <a:buSzPct val="100000"/>
              <a:buChar char="○"/>
            </a:pPr>
            <a:r>
              <a:rPr lang="en-US" u="sng" dirty="0">
                <a:solidFill>
                  <a:schemeClr val="hlink"/>
                </a:solidFill>
                <a:hlinkClick r:id="rId3"/>
              </a:rPr>
              <a:t>https://github.com/OpenChain-Project/License-Compliance-Specification/blob/master/ISO-5230-2020/en/ISO-5230-2020.md</a:t>
            </a:r>
            <a:r>
              <a:rPr lang="en-US" dirty="0"/>
              <a:t> </a:t>
            </a:r>
            <a:endParaRPr dirty="0"/>
          </a:p>
          <a:p>
            <a:pPr marL="457200" lvl="0" indent="-325755" algn="l" rtl="0">
              <a:spcBef>
                <a:spcPts val="0"/>
              </a:spcBef>
              <a:spcAft>
                <a:spcPts val="0"/>
              </a:spcAft>
              <a:buSzPct val="100000"/>
              <a:buChar char="●"/>
            </a:pPr>
            <a:r>
              <a:rPr lang="en-US" dirty="0"/>
              <a:t>Current Next Generation Draft (pre-public comments period):</a:t>
            </a:r>
            <a:endParaRPr dirty="0"/>
          </a:p>
          <a:p>
            <a:pPr marL="914400" lvl="1" indent="-325755" algn="l" rtl="0">
              <a:spcBef>
                <a:spcPts val="0"/>
              </a:spcBef>
              <a:spcAft>
                <a:spcPts val="0"/>
              </a:spcAft>
              <a:buSzPct val="128571"/>
              <a:buChar char="○"/>
            </a:pPr>
            <a:r>
              <a:rPr lang="en-US" u="sng" dirty="0">
                <a:solidFill>
                  <a:schemeClr val="hlink"/>
                </a:solidFill>
                <a:hlinkClick r:id="rId4"/>
              </a:rPr>
              <a:t>https://github.com/OpenChain-Project/License-Compliance-Specification/blob/master/3.0/en/openchain-license-compliance-3.0.md</a:t>
            </a:r>
            <a:r>
              <a:rPr lang="en-US" dirty="0"/>
              <a:t> </a:t>
            </a:r>
            <a:endParaRPr dirty="0"/>
          </a:p>
          <a:p>
            <a:pPr marL="457200" lvl="0" indent="-325755" algn="l" rtl="0">
              <a:spcBef>
                <a:spcPts val="0"/>
              </a:spcBef>
              <a:spcAft>
                <a:spcPts val="0"/>
              </a:spcAft>
              <a:buSzPct val="100000"/>
              <a:buChar char="●"/>
            </a:pPr>
            <a:r>
              <a:rPr lang="en-US" dirty="0"/>
              <a:t>All open issues have been closed by the Specification Work Group</a:t>
            </a:r>
            <a:endParaRPr dirty="0"/>
          </a:p>
          <a:p>
            <a:pPr marL="914400" lvl="1" indent="-304165" algn="l" rtl="0">
              <a:spcBef>
                <a:spcPts val="0"/>
              </a:spcBef>
              <a:spcAft>
                <a:spcPts val="0"/>
              </a:spcAft>
              <a:buSzPct val="100000"/>
              <a:buChar char="○"/>
            </a:pPr>
            <a:r>
              <a:rPr lang="en-US" u="sng" dirty="0">
                <a:solidFill>
                  <a:schemeClr val="hlink"/>
                </a:solidFill>
                <a:hlinkClick r:id="rId5"/>
              </a:rPr>
              <a:t>https://github.com/OpenChain-Project/License-Compliance-Specification/issues?q=is%3Aissue+is%3Aclosed</a:t>
            </a:r>
            <a:r>
              <a:rPr lang="en-US" dirty="0"/>
              <a:t> </a:t>
            </a:r>
            <a:endParaRPr dirty="0"/>
          </a:p>
          <a:p>
            <a:pPr marL="0" lvl="0" indent="0" algn="l" rtl="0">
              <a:lnSpc>
                <a:spcPct val="115000"/>
              </a:lnSpc>
              <a:spcBef>
                <a:spcPts val="0"/>
              </a:spcBef>
              <a:spcAft>
                <a:spcPts val="0"/>
              </a:spcAft>
              <a:buNone/>
            </a:pPr>
            <a:endParaRPr dirty="0"/>
          </a:p>
          <a:p>
            <a:pPr marL="0" lvl="0" indent="0" algn="l" rtl="0">
              <a:lnSpc>
                <a:spcPct val="115000"/>
              </a:lnSpc>
              <a:spcBef>
                <a:spcPts val="0"/>
              </a:spcBef>
              <a:spcAft>
                <a:spcPts val="0"/>
              </a:spcAft>
              <a:buNone/>
            </a:pPr>
            <a:r>
              <a:rPr lang="en-US" dirty="0"/>
              <a:t>Next:</a:t>
            </a:r>
            <a:endParaRPr dirty="0"/>
          </a:p>
          <a:p>
            <a:pPr marL="457200" lvl="0" indent="-325755" algn="l" rtl="0">
              <a:lnSpc>
                <a:spcPct val="115000"/>
              </a:lnSpc>
              <a:spcBef>
                <a:spcPts val="0"/>
              </a:spcBef>
              <a:spcAft>
                <a:spcPts val="0"/>
              </a:spcAft>
              <a:buSzPct val="100000"/>
              <a:buChar char="●"/>
            </a:pPr>
            <a:r>
              <a:rPr lang="en-US" dirty="0"/>
              <a:t>Six month public comment period launched 19tth June 2024 as per our specification development process:</a:t>
            </a:r>
            <a:endParaRPr dirty="0"/>
          </a:p>
          <a:p>
            <a:pPr marL="914400" lvl="1" indent="-325755" algn="l" rtl="0">
              <a:lnSpc>
                <a:spcPct val="115000"/>
              </a:lnSpc>
              <a:spcBef>
                <a:spcPts val="0"/>
              </a:spcBef>
              <a:spcAft>
                <a:spcPts val="0"/>
              </a:spcAft>
              <a:buSzPct val="128571"/>
              <a:buChar char="○"/>
            </a:pPr>
            <a:r>
              <a:rPr lang="en-US" u="sng" dirty="0">
                <a:solidFill>
                  <a:schemeClr val="hlink"/>
                </a:solidFill>
                <a:hlinkClick r:id="rId6"/>
              </a:rPr>
              <a:t>https://openchainproject.org/resources/faq#specification-development-questions</a:t>
            </a:r>
            <a:r>
              <a:rPr lang="en-US" dirty="0"/>
              <a:t> </a:t>
            </a:r>
            <a:endParaRPr dirty="0"/>
          </a:p>
          <a:p>
            <a:pPr marL="457200" lvl="0" indent="-325755" algn="l" rtl="0">
              <a:lnSpc>
                <a:spcPct val="115000"/>
              </a:lnSpc>
              <a:spcBef>
                <a:spcPts val="0"/>
              </a:spcBef>
              <a:spcAft>
                <a:spcPts val="0"/>
              </a:spcAft>
              <a:buSzPct val="100000"/>
              <a:buChar char="●"/>
            </a:pPr>
            <a:r>
              <a:rPr lang="en-US" dirty="0"/>
              <a:t>This will be followed by a Three Month freeze period</a:t>
            </a:r>
            <a:endParaRPr dirty="0"/>
          </a:p>
        </p:txBody>
      </p:sp>
    </p:spTree>
    <p:extLst>
      <p:ext uri="{BB962C8B-B14F-4D97-AF65-F5344CB8AC3E}">
        <p14:creationId xmlns:p14="http://schemas.microsoft.com/office/powerpoint/2010/main" val="1930958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91"/>
        <p:cNvGrpSpPr/>
        <p:nvPr/>
      </p:nvGrpSpPr>
      <p:grpSpPr>
        <a:xfrm>
          <a:off x="0" y="0"/>
          <a:ext cx="0" cy="0"/>
          <a:chOff x="0" y="0"/>
          <a:chExt cx="0" cy="0"/>
        </a:xfrm>
      </p:grpSpPr>
      <p:sp>
        <p:nvSpPr>
          <p:cNvPr id="592" name="Google Shape;592;g2e7fc370c5f_0_55"/>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2667"/>
              <a:buNone/>
            </a:pPr>
            <a:r>
              <a:rPr lang="en-US" sz="2400" dirty="0">
                <a:solidFill>
                  <a:srgbClr val="003778"/>
                </a:solidFill>
              </a:rPr>
              <a:t>Example Suggestion for ISO/IEC 5230:2020</a:t>
            </a:r>
            <a:endParaRPr dirty="0"/>
          </a:p>
        </p:txBody>
      </p:sp>
      <p:sp>
        <p:nvSpPr>
          <p:cNvPr id="593" name="Google Shape;593;g2e7fc370c5f_0_55"/>
          <p:cNvSpPr/>
          <p:nvPr/>
        </p:nvSpPr>
        <p:spPr>
          <a:xfrm rot="-3152168">
            <a:off x="3639961" y="2808196"/>
            <a:ext cx="480386" cy="255494"/>
          </a:xfrm>
          <a:prstGeom prst="downArrow">
            <a:avLst>
              <a:gd name="adj1" fmla="val 50000"/>
              <a:gd name="adj2" fmla="val 50000"/>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Medium"/>
              <a:ea typeface="Open Sans Medium"/>
              <a:cs typeface="Open Sans Medium"/>
              <a:sym typeface="Open Sans Medium"/>
            </a:endParaRPr>
          </a:p>
        </p:txBody>
      </p:sp>
      <p:pic>
        <p:nvPicPr>
          <p:cNvPr id="594" name="Google Shape;594;g2e7fc370c5f_0_55"/>
          <p:cNvPicPr preferRelativeResize="0"/>
          <p:nvPr/>
        </p:nvPicPr>
        <p:blipFill>
          <a:blip r:embed="rId3">
            <a:alphaModFix/>
          </a:blip>
          <a:stretch>
            <a:fillRect/>
          </a:stretch>
        </p:blipFill>
        <p:spPr>
          <a:xfrm>
            <a:off x="348424" y="1017800"/>
            <a:ext cx="3022426" cy="2829075"/>
          </a:xfrm>
          <a:prstGeom prst="rect">
            <a:avLst/>
          </a:prstGeom>
          <a:noFill/>
          <a:ln>
            <a:noFill/>
          </a:ln>
        </p:spPr>
      </p:pic>
      <p:pic>
        <p:nvPicPr>
          <p:cNvPr id="595" name="Google Shape;595;g2e7fc370c5f_0_55"/>
          <p:cNvPicPr preferRelativeResize="0"/>
          <p:nvPr/>
        </p:nvPicPr>
        <p:blipFill>
          <a:blip r:embed="rId4">
            <a:alphaModFix/>
          </a:blip>
          <a:stretch>
            <a:fillRect/>
          </a:stretch>
        </p:blipFill>
        <p:spPr>
          <a:xfrm>
            <a:off x="4389451" y="1684175"/>
            <a:ext cx="3284225" cy="3016785"/>
          </a:xfrm>
          <a:prstGeom prst="rect">
            <a:avLst/>
          </a:prstGeom>
          <a:noFill/>
          <a:ln>
            <a:noFill/>
          </a:ln>
        </p:spPr>
      </p:pic>
    </p:spTree>
    <p:extLst>
      <p:ext uri="{BB962C8B-B14F-4D97-AF65-F5344CB8AC3E}">
        <p14:creationId xmlns:p14="http://schemas.microsoft.com/office/powerpoint/2010/main" val="36743192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99"/>
        <p:cNvGrpSpPr/>
        <p:nvPr/>
      </p:nvGrpSpPr>
      <p:grpSpPr>
        <a:xfrm>
          <a:off x="0" y="0"/>
          <a:ext cx="0" cy="0"/>
          <a:chOff x="0" y="0"/>
          <a:chExt cx="0" cy="0"/>
        </a:xfrm>
      </p:grpSpPr>
      <p:sp>
        <p:nvSpPr>
          <p:cNvPr id="600" name="Google Shape;600;g2e7fc370c5f_0_64"/>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2667"/>
              <a:buNone/>
            </a:pPr>
            <a:r>
              <a:rPr lang="en-US" sz="2400" dirty="0">
                <a:solidFill>
                  <a:srgbClr val="003778"/>
                </a:solidFill>
              </a:rPr>
              <a:t>Example Suggestion for ISO/IEC 5230:2020</a:t>
            </a:r>
            <a:endParaRPr dirty="0"/>
          </a:p>
        </p:txBody>
      </p:sp>
      <p:sp>
        <p:nvSpPr>
          <p:cNvPr id="601" name="Google Shape;601;g2e7fc370c5f_0_64"/>
          <p:cNvSpPr/>
          <p:nvPr/>
        </p:nvSpPr>
        <p:spPr>
          <a:xfrm rot="-3152168">
            <a:off x="3639961" y="2808196"/>
            <a:ext cx="480386" cy="255494"/>
          </a:xfrm>
          <a:prstGeom prst="downArrow">
            <a:avLst>
              <a:gd name="adj1" fmla="val 50000"/>
              <a:gd name="adj2" fmla="val 50000"/>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Medium"/>
              <a:ea typeface="Open Sans Medium"/>
              <a:cs typeface="Open Sans Medium"/>
              <a:sym typeface="Open Sans Medium"/>
            </a:endParaRPr>
          </a:p>
        </p:txBody>
      </p:sp>
      <p:pic>
        <p:nvPicPr>
          <p:cNvPr id="602" name="Google Shape;602;g2e7fc370c5f_0_64"/>
          <p:cNvPicPr preferRelativeResize="0"/>
          <p:nvPr/>
        </p:nvPicPr>
        <p:blipFill>
          <a:blip r:embed="rId3">
            <a:alphaModFix/>
          </a:blip>
          <a:stretch>
            <a:fillRect/>
          </a:stretch>
        </p:blipFill>
        <p:spPr>
          <a:xfrm>
            <a:off x="311701" y="1744672"/>
            <a:ext cx="5922924" cy="644950"/>
          </a:xfrm>
          <a:prstGeom prst="rect">
            <a:avLst/>
          </a:prstGeom>
          <a:noFill/>
          <a:ln>
            <a:noFill/>
          </a:ln>
        </p:spPr>
      </p:pic>
      <p:pic>
        <p:nvPicPr>
          <p:cNvPr id="603" name="Google Shape;603;g2e7fc370c5f_0_64"/>
          <p:cNvPicPr preferRelativeResize="0"/>
          <p:nvPr/>
        </p:nvPicPr>
        <p:blipFill>
          <a:blip r:embed="rId4">
            <a:alphaModFix/>
          </a:blip>
          <a:stretch>
            <a:fillRect/>
          </a:stretch>
        </p:blipFill>
        <p:spPr>
          <a:xfrm>
            <a:off x="2874950" y="3430150"/>
            <a:ext cx="6031391" cy="644950"/>
          </a:xfrm>
          <a:prstGeom prst="rect">
            <a:avLst/>
          </a:prstGeom>
          <a:noFill/>
          <a:ln>
            <a:noFill/>
          </a:ln>
        </p:spPr>
      </p:pic>
      <p:cxnSp>
        <p:nvCxnSpPr>
          <p:cNvPr id="604" name="Google Shape;604;g2e7fc370c5f_0_64"/>
          <p:cNvCxnSpPr/>
          <p:nvPr/>
        </p:nvCxnSpPr>
        <p:spPr>
          <a:xfrm>
            <a:off x="7299950" y="4000500"/>
            <a:ext cx="388500" cy="0"/>
          </a:xfrm>
          <a:prstGeom prst="straightConnector1">
            <a:avLst/>
          </a:prstGeom>
          <a:noFill/>
          <a:ln w="9525" cap="flat" cmpd="sng">
            <a:solidFill>
              <a:srgbClr val="FF0000"/>
            </a:solidFill>
            <a:prstDash val="solid"/>
            <a:round/>
            <a:headEnd type="none" w="med" len="med"/>
            <a:tailEnd type="none" w="med" len="med"/>
          </a:ln>
        </p:spPr>
      </p:cxnSp>
      <p:sp>
        <p:nvSpPr>
          <p:cNvPr id="605" name="Google Shape;605;g2e7fc370c5f_0_64"/>
          <p:cNvSpPr txBox="1"/>
          <p:nvPr/>
        </p:nvSpPr>
        <p:spPr>
          <a:xfrm>
            <a:off x="5730250" y="4114800"/>
            <a:ext cx="31761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800">
                <a:solidFill>
                  <a:srgbClr val="FF0000"/>
                </a:solidFill>
                <a:latin typeface="Open Sans Medium"/>
                <a:ea typeface="Open Sans Medium"/>
                <a:cs typeface="Open Sans Medium"/>
                <a:sym typeface="Open Sans Medium"/>
              </a:rPr>
              <a:t>Example of the type of error the public comment period is for </a:t>
            </a:r>
            <a:endParaRPr sz="800">
              <a:solidFill>
                <a:srgbClr val="FF0000"/>
              </a:solidFill>
              <a:latin typeface="Open Sans Medium"/>
              <a:ea typeface="Open Sans Medium"/>
              <a:cs typeface="Open Sans Medium"/>
              <a:sym typeface="Open Sans Medium"/>
            </a:endParaRPr>
          </a:p>
        </p:txBody>
      </p:sp>
      <p:sp>
        <p:nvSpPr>
          <p:cNvPr id="606" name="Google Shape;606;g2e7fc370c5f_0_64"/>
          <p:cNvSpPr/>
          <p:nvPr/>
        </p:nvSpPr>
        <p:spPr>
          <a:xfrm>
            <a:off x="7435250" y="4114800"/>
            <a:ext cx="117900" cy="100500"/>
          </a:xfrm>
          <a:prstGeom prst="upArrow">
            <a:avLst>
              <a:gd name="adj1" fmla="val 50000"/>
              <a:gd name="adj2" fmla="val 50000"/>
            </a:avLst>
          </a:prstGeom>
          <a:solidFill>
            <a:srgbClr val="FF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Medium"/>
              <a:ea typeface="Open Sans Medium"/>
              <a:cs typeface="Open Sans Medium"/>
              <a:sym typeface="Open Sans Medium"/>
            </a:endParaRPr>
          </a:p>
        </p:txBody>
      </p:sp>
      <p:cxnSp>
        <p:nvCxnSpPr>
          <p:cNvPr id="607" name="Google Shape;607;g2e7fc370c5f_0_64"/>
          <p:cNvCxnSpPr/>
          <p:nvPr/>
        </p:nvCxnSpPr>
        <p:spPr>
          <a:xfrm rot="10800000" flipH="1">
            <a:off x="7299950" y="3893675"/>
            <a:ext cx="121800" cy="68700"/>
          </a:xfrm>
          <a:prstGeom prst="straightConnector1">
            <a:avLst/>
          </a:prstGeom>
          <a:noFill/>
          <a:ln w="9525" cap="flat" cmpd="sng">
            <a:solidFill>
              <a:srgbClr val="FF0000"/>
            </a:solidFill>
            <a:prstDash val="solid"/>
            <a:round/>
            <a:headEnd type="none" w="med" len="med"/>
            <a:tailEnd type="none" w="med" len="med"/>
          </a:ln>
        </p:spPr>
      </p:cxnSp>
    </p:spTree>
    <p:extLst>
      <p:ext uri="{BB962C8B-B14F-4D97-AF65-F5344CB8AC3E}">
        <p14:creationId xmlns:p14="http://schemas.microsoft.com/office/powerpoint/2010/main" val="31643073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11"/>
        <p:cNvGrpSpPr/>
        <p:nvPr/>
      </p:nvGrpSpPr>
      <p:grpSpPr>
        <a:xfrm>
          <a:off x="0" y="0"/>
          <a:ext cx="0" cy="0"/>
          <a:chOff x="0" y="0"/>
          <a:chExt cx="0" cy="0"/>
        </a:xfrm>
      </p:grpSpPr>
      <p:sp>
        <p:nvSpPr>
          <p:cNvPr id="612" name="Google Shape;612;g2e7fc370c5f_0_73"/>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2667"/>
              <a:buNone/>
            </a:pPr>
            <a:r>
              <a:rPr lang="en-US" sz="2400" dirty="0">
                <a:solidFill>
                  <a:srgbClr val="003778"/>
                </a:solidFill>
              </a:rPr>
              <a:t>Example Suggestion for </a:t>
            </a:r>
            <a:r>
              <a:rPr lang="en-US" sz="2400" dirty="0">
                <a:solidFill>
                  <a:schemeClr val="accent1"/>
                </a:solidFill>
              </a:rPr>
              <a:t>ISO/IEC 5230:2020</a:t>
            </a:r>
            <a:endParaRPr sz="2400" dirty="0">
              <a:solidFill>
                <a:srgbClr val="003778"/>
              </a:solidFill>
            </a:endParaRPr>
          </a:p>
        </p:txBody>
      </p:sp>
      <p:sp>
        <p:nvSpPr>
          <p:cNvPr id="613" name="Google Shape;613;g2e7fc370c5f_0_73"/>
          <p:cNvSpPr/>
          <p:nvPr/>
        </p:nvSpPr>
        <p:spPr>
          <a:xfrm rot="-3152168">
            <a:off x="3639961" y="2808196"/>
            <a:ext cx="480386" cy="255494"/>
          </a:xfrm>
          <a:prstGeom prst="downArrow">
            <a:avLst>
              <a:gd name="adj1" fmla="val 50000"/>
              <a:gd name="adj2" fmla="val 50000"/>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Medium"/>
              <a:ea typeface="Open Sans Medium"/>
              <a:cs typeface="Open Sans Medium"/>
              <a:sym typeface="Open Sans Medium"/>
            </a:endParaRPr>
          </a:p>
        </p:txBody>
      </p:sp>
      <p:pic>
        <p:nvPicPr>
          <p:cNvPr id="614" name="Google Shape;614;g2e7fc370c5f_0_73"/>
          <p:cNvPicPr preferRelativeResize="0"/>
          <p:nvPr/>
        </p:nvPicPr>
        <p:blipFill>
          <a:blip r:embed="rId3">
            <a:alphaModFix/>
          </a:blip>
          <a:stretch>
            <a:fillRect/>
          </a:stretch>
        </p:blipFill>
        <p:spPr>
          <a:xfrm>
            <a:off x="199426" y="1712599"/>
            <a:ext cx="6056724" cy="739350"/>
          </a:xfrm>
          <a:prstGeom prst="rect">
            <a:avLst/>
          </a:prstGeom>
          <a:noFill/>
          <a:ln>
            <a:noFill/>
          </a:ln>
        </p:spPr>
      </p:pic>
      <p:pic>
        <p:nvPicPr>
          <p:cNvPr id="615" name="Google Shape;615;g2e7fc370c5f_0_73"/>
          <p:cNvPicPr preferRelativeResize="0"/>
          <p:nvPr/>
        </p:nvPicPr>
        <p:blipFill>
          <a:blip r:embed="rId4">
            <a:alphaModFix/>
          </a:blip>
          <a:stretch>
            <a:fillRect/>
          </a:stretch>
        </p:blipFill>
        <p:spPr>
          <a:xfrm>
            <a:off x="2892175" y="3316625"/>
            <a:ext cx="6178601" cy="1004625"/>
          </a:xfrm>
          <a:prstGeom prst="rect">
            <a:avLst/>
          </a:prstGeom>
          <a:noFill/>
          <a:ln>
            <a:noFill/>
          </a:ln>
        </p:spPr>
      </p:pic>
    </p:spTree>
    <p:extLst>
      <p:ext uri="{BB962C8B-B14F-4D97-AF65-F5344CB8AC3E}">
        <p14:creationId xmlns:p14="http://schemas.microsoft.com/office/powerpoint/2010/main" val="1197371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19"/>
        <p:cNvGrpSpPr/>
        <p:nvPr/>
      </p:nvGrpSpPr>
      <p:grpSpPr>
        <a:xfrm>
          <a:off x="0" y="0"/>
          <a:ext cx="0" cy="0"/>
          <a:chOff x="0" y="0"/>
          <a:chExt cx="0" cy="0"/>
        </a:xfrm>
      </p:grpSpPr>
      <p:sp>
        <p:nvSpPr>
          <p:cNvPr id="620" name="Google Shape;620;g2e7fc370c5f_0_82"/>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2667"/>
              <a:buNone/>
            </a:pPr>
            <a:r>
              <a:rPr lang="en-US" sz="2400" dirty="0">
                <a:solidFill>
                  <a:srgbClr val="003778"/>
                </a:solidFill>
              </a:rPr>
              <a:t>Example Suggestion for </a:t>
            </a:r>
            <a:r>
              <a:rPr lang="en-US" sz="2400" dirty="0">
                <a:solidFill>
                  <a:schemeClr val="accent1"/>
                </a:solidFill>
              </a:rPr>
              <a:t>ISO/IEC 5230:2020</a:t>
            </a:r>
            <a:endParaRPr sz="2400" dirty="0">
              <a:solidFill>
                <a:srgbClr val="003778"/>
              </a:solidFill>
            </a:endParaRPr>
          </a:p>
        </p:txBody>
      </p:sp>
      <p:pic>
        <p:nvPicPr>
          <p:cNvPr id="621" name="Google Shape;621;g2e7fc370c5f_0_82"/>
          <p:cNvPicPr preferRelativeResize="0"/>
          <p:nvPr/>
        </p:nvPicPr>
        <p:blipFill>
          <a:blip r:embed="rId3">
            <a:alphaModFix/>
          </a:blip>
          <a:stretch>
            <a:fillRect/>
          </a:stretch>
        </p:blipFill>
        <p:spPr>
          <a:xfrm>
            <a:off x="358954" y="960975"/>
            <a:ext cx="4711547" cy="1927869"/>
          </a:xfrm>
          <a:prstGeom prst="rect">
            <a:avLst/>
          </a:prstGeom>
          <a:noFill/>
          <a:ln>
            <a:noFill/>
          </a:ln>
        </p:spPr>
      </p:pic>
      <p:pic>
        <p:nvPicPr>
          <p:cNvPr id="622" name="Google Shape;622;g2e7fc370c5f_0_82"/>
          <p:cNvPicPr preferRelativeResize="0"/>
          <p:nvPr/>
        </p:nvPicPr>
        <p:blipFill>
          <a:blip r:embed="rId4">
            <a:alphaModFix/>
          </a:blip>
          <a:stretch>
            <a:fillRect/>
          </a:stretch>
        </p:blipFill>
        <p:spPr>
          <a:xfrm>
            <a:off x="4225804" y="3087744"/>
            <a:ext cx="4496968" cy="1949857"/>
          </a:xfrm>
          <a:prstGeom prst="rect">
            <a:avLst/>
          </a:prstGeom>
          <a:noFill/>
          <a:ln>
            <a:noFill/>
          </a:ln>
        </p:spPr>
      </p:pic>
      <p:sp>
        <p:nvSpPr>
          <p:cNvPr id="623" name="Google Shape;623;g2e7fc370c5f_0_82"/>
          <p:cNvSpPr/>
          <p:nvPr/>
        </p:nvSpPr>
        <p:spPr>
          <a:xfrm rot="-3152168">
            <a:off x="3864686" y="2862446"/>
            <a:ext cx="480386" cy="255494"/>
          </a:xfrm>
          <a:prstGeom prst="downArrow">
            <a:avLst>
              <a:gd name="adj1" fmla="val 50000"/>
              <a:gd name="adj2" fmla="val 50000"/>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Medium"/>
              <a:ea typeface="Open Sans Medium"/>
              <a:cs typeface="Open Sans Medium"/>
              <a:sym typeface="Open Sans Medium"/>
            </a:endParaRPr>
          </a:p>
        </p:txBody>
      </p:sp>
    </p:spTree>
    <p:extLst>
      <p:ext uri="{BB962C8B-B14F-4D97-AF65-F5344CB8AC3E}">
        <p14:creationId xmlns:p14="http://schemas.microsoft.com/office/powerpoint/2010/main" val="1253310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27"/>
        <p:cNvGrpSpPr/>
        <p:nvPr/>
      </p:nvGrpSpPr>
      <p:grpSpPr>
        <a:xfrm>
          <a:off x="0" y="0"/>
          <a:ext cx="0" cy="0"/>
          <a:chOff x="0" y="0"/>
          <a:chExt cx="0" cy="0"/>
        </a:xfrm>
      </p:grpSpPr>
      <p:sp>
        <p:nvSpPr>
          <p:cNvPr id="628" name="Google Shape;628;g2e7fc370c5f_0_91"/>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2667"/>
              <a:buNone/>
            </a:pPr>
            <a:r>
              <a:rPr lang="en-US" sz="2400" dirty="0">
                <a:solidFill>
                  <a:srgbClr val="003778"/>
                </a:solidFill>
              </a:rPr>
              <a:t>Example Suggestion for </a:t>
            </a:r>
            <a:r>
              <a:rPr lang="en-US" sz="2400" dirty="0">
                <a:solidFill>
                  <a:schemeClr val="accent1"/>
                </a:solidFill>
              </a:rPr>
              <a:t>ISO/IEC 5230:2020</a:t>
            </a:r>
            <a:endParaRPr sz="2400" dirty="0">
              <a:solidFill>
                <a:srgbClr val="003778"/>
              </a:solidFill>
            </a:endParaRPr>
          </a:p>
        </p:txBody>
      </p:sp>
      <p:sp>
        <p:nvSpPr>
          <p:cNvPr id="629" name="Google Shape;629;g2e7fc370c5f_0_91"/>
          <p:cNvSpPr/>
          <p:nvPr/>
        </p:nvSpPr>
        <p:spPr>
          <a:xfrm rot="-3152168">
            <a:off x="3639961" y="2808196"/>
            <a:ext cx="480386" cy="255494"/>
          </a:xfrm>
          <a:prstGeom prst="downArrow">
            <a:avLst>
              <a:gd name="adj1" fmla="val 50000"/>
              <a:gd name="adj2" fmla="val 50000"/>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Medium"/>
              <a:ea typeface="Open Sans Medium"/>
              <a:cs typeface="Open Sans Medium"/>
              <a:sym typeface="Open Sans Medium"/>
            </a:endParaRPr>
          </a:p>
        </p:txBody>
      </p:sp>
      <p:pic>
        <p:nvPicPr>
          <p:cNvPr id="630" name="Google Shape;630;g2e7fc370c5f_0_91"/>
          <p:cNvPicPr preferRelativeResize="0"/>
          <p:nvPr/>
        </p:nvPicPr>
        <p:blipFill>
          <a:blip r:embed="rId3">
            <a:alphaModFix/>
          </a:blip>
          <a:stretch>
            <a:fillRect/>
          </a:stretch>
        </p:blipFill>
        <p:spPr>
          <a:xfrm>
            <a:off x="276400" y="1591824"/>
            <a:ext cx="6201876" cy="754025"/>
          </a:xfrm>
          <a:prstGeom prst="rect">
            <a:avLst/>
          </a:prstGeom>
          <a:noFill/>
          <a:ln>
            <a:noFill/>
          </a:ln>
        </p:spPr>
      </p:pic>
      <p:pic>
        <p:nvPicPr>
          <p:cNvPr id="631" name="Google Shape;631;g2e7fc370c5f_0_91"/>
          <p:cNvPicPr preferRelativeResize="0"/>
          <p:nvPr/>
        </p:nvPicPr>
        <p:blipFill>
          <a:blip r:embed="rId4">
            <a:alphaModFix/>
          </a:blip>
          <a:stretch>
            <a:fillRect/>
          </a:stretch>
        </p:blipFill>
        <p:spPr>
          <a:xfrm>
            <a:off x="2707000" y="3526059"/>
            <a:ext cx="6201876" cy="608666"/>
          </a:xfrm>
          <a:prstGeom prst="rect">
            <a:avLst/>
          </a:prstGeom>
          <a:noFill/>
          <a:ln>
            <a:noFill/>
          </a:ln>
        </p:spPr>
      </p:pic>
    </p:spTree>
    <p:extLst>
      <p:ext uri="{BB962C8B-B14F-4D97-AF65-F5344CB8AC3E}">
        <p14:creationId xmlns:p14="http://schemas.microsoft.com/office/powerpoint/2010/main" val="10218066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35"/>
        <p:cNvGrpSpPr/>
        <p:nvPr/>
      </p:nvGrpSpPr>
      <p:grpSpPr>
        <a:xfrm>
          <a:off x="0" y="0"/>
          <a:ext cx="0" cy="0"/>
          <a:chOff x="0" y="0"/>
          <a:chExt cx="0" cy="0"/>
        </a:xfrm>
      </p:grpSpPr>
      <p:sp>
        <p:nvSpPr>
          <p:cNvPr id="636" name="Google Shape;636;p59"/>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2667"/>
              <a:buNone/>
            </a:pPr>
            <a:r>
              <a:rPr lang="en-US" sz="2400">
                <a:solidFill>
                  <a:srgbClr val="003778"/>
                </a:solidFill>
              </a:rPr>
              <a:t>Review of suggested changes to ISO/IEC 18974:2023</a:t>
            </a:r>
            <a:endParaRPr/>
          </a:p>
        </p:txBody>
      </p:sp>
      <p:sp>
        <p:nvSpPr>
          <p:cNvPr id="637" name="Google Shape;637;p59"/>
          <p:cNvSpPr txBox="1">
            <a:spLocks noGrp="1"/>
          </p:cNvSpPr>
          <p:nvPr>
            <p:ph type="body" idx="1"/>
          </p:nvPr>
        </p:nvSpPr>
        <p:spPr>
          <a:xfrm>
            <a:off x="280350" y="1266450"/>
            <a:ext cx="8520600" cy="3339000"/>
          </a:xfrm>
          <a:prstGeom prst="rect">
            <a:avLst/>
          </a:prstGeom>
          <a:noFill/>
          <a:ln>
            <a:noFill/>
          </a:ln>
        </p:spPr>
        <p:txBody>
          <a:bodyPr spcFirstLastPara="1" wrap="square" lIns="91425" tIns="91425" rIns="91425" bIns="91425" anchor="t" anchorCtr="0">
            <a:normAutofit fontScale="92500" lnSpcReduction="20000"/>
          </a:bodyPr>
          <a:lstStyle/>
          <a:p>
            <a:pPr marL="457200" lvl="0" indent="-325755" algn="l" rtl="0">
              <a:lnSpc>
                <a:spcPct val="115000"/>
              </a:lnSpc>
              <a:spcBef>
                <a:spcPts val="0"/>
              </a:spcBef>
              <a:spcAft>
                <a:spcPts val="0"/>
              </a:spcAft>
              <a:buSzPct val="100000"/>
              <a:buChar char="●"/>
            </a:pPr>
            <a:r>
              <a:rPr lang="en-US" dirty="0"/>
              <a:t>Current ISO standard:</a:t>
            </a:r>
            <a:endParaRPr dirty="0"/>
          </a:p>
          <a:p>
            <a:pPr marL="914400" lvl="1" indent="-304165" algn="l" rtl="0">
              <a:lnSpc>
                <a:spcPct val="115000"/>
              </a:lnSpc>
              <a:spcBef>
                <a:spcPts val="0"/>
              </a:spcBef>
              <a:spcAft>
                <a:spcPts val="0"/>
              </a:spcAft>
              <a:buSzPct val="100000"/>
              <a:buChar char="○"/>
            </a:pPr>
            <a:r>
              <a:rPr lang="en-US" u="sng" dirty="0">
                <a:solidFill>
                  <a:schemeClr val="hlink"/>
                </a:solidFill>
                <a:hlinkClick r:id="rId3"/>
              </a:rPr>
              <a:t>https://github.com/OpenChain-Project/Security-Assurance-Specification/blob/main/Security-Assurance-Specification/ISO-18974/en/ISO-18974.md</a:t>
            </a:r>
            <a:r>
              <a:rPr lang="en-US" dirty="0"/>
              <a:t> </a:t>
            </a:r>
            <a:endParaRPr dirty="0"/>
          </a:p>
          <a:p>
            <a:pPr marL="457200" lvl="0" indent="-325755" algn="l" rtl="0">
              <a:lnSpc>
                <a:spcPct val="115000"/>
              </a:lnSpc>
              <a:spcBef>
                <a:spcPts val="0"/>
              </a:spcBef>
              <a:spcAft>
                <a:spcPts val="0"/>
              </a:spcAft>
              <a:buSzPct val="100000"/>
              <a:buChar char="●"/>
            </a:pPr>
            <a:r>
              <a:rPr lang="en-US" dirty="0"/>
              <a:t>Current Next Generation Draft (pre-public comments period):</a:t>
            </a:r>
            <a:endParaRPr dirty="0"/>
          </a:p>
          <a:p>
            <a:pPr marL="914400" lvl="1" indent="-325755" algn="l" rtl="0">
              <a:lnSpc>
                <a:spcPct val="115000"/>
              </a:lnSpc>
              <a:spcBef>
                <a:spcPts val="0"/>
              </a:spcBef>
              <a:spcAft>
                <a:spcPts val="0"/>
              </a:spcAft>
              <a:buSzPct val="128571"/>
              <a:buChar char="○"/>
            </a:pPr>
            <a:r>
              <a:rPr lang="en-US" u="sng" dirty="0">
                <a:solidFill>
                  <a:schemeClr val="hlink"/>
                </a:solidFill>
                <a:hlinkClick r:id="rId4"/>
              </a:rPr>
              <a:t>https://github.com/OpenChain-Project/Security-Assurance-Specification/blob/main/Security-Assurance-Specification/2.0/en/openchain-security-specification-2.0.md</a:t>
            </a:r>
            <a:r>
              <a:rPr lang="en-US" dirty="0"/>
              <a:t> </a:t>
            </a:r>
            <a:endParaRPr dirty="0"/>
          </a:p>
          <a:p>
            <a:pPr marL="457200" lvl="0" indent="-325755" algn="l" rtl="0">
              <a:spcBef>
                <a:spcPts val="0"/>
              </a:spcBef>
              <a:spcAft>
                <a:spcPts val="0"/>
              </a:spcAft>
              <a:buSzPct val="100000"/>
              <a:buChar char="●"/>
            </a:pPr>
            <a:r>
              <a:rPr lang="en-US" dirty="0"/>
              <a:t>All open issues have been closed by the Specification Work Group</a:t>
            </a:r>
            <a:endParaRPr dirty="0"/>
          </a:p>
          <a:p>
            <a:pPr marL="914400" lvl="1" indent="-304165" algn="l" rtl="0">
              <a:spcBef>
                <a:spcPts val="0"/>
              </a:spcBef>
              <a:spcAft>
                <a:spcPts val="0"/>
              </a:spcAft>
              <a:buSzPct val="100000"/>
              <a:buChar char="○"/>
            </a:pPr>
            <a:r>
              <a:rPr lang="en-US" u="sng" dirty="0">
                <a:solidFill>
                  <a:schemeClr val="hlink"/>
                </a:solidFill>
                <a:hlinkClick r:id="rId5"/>
              </a:rPr>
              <a:t>https://github.com/OpenChain-Project/Security-Assurance-Specification/issues?q=is%3Aissue+is%3Aclosed</a:t>
            </a:r>
            <a:r>
              <a:rPr lang="en-US" dirty="0"/>
              <a:t>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US" dirty="0"/>
              <a:t>Next:</a:t>
            </a:r>
            <a:endParaRPr dirty="0"/>
          </a:p>
          <a:p>
            <a:pPr marL="457200" lvl="0" indent="-325755" algn="l" rtl="0">
              <a:spcBef>
                <a:spcPts val="0"/>
              </a:spcBef>
              <a:spcAft>
                <a:spcPts val="0"/>
              </a:spcAft>
              <a:buSzPct val="100000"/>
              <a:buChar char="●"/>
            </a:pPr>
            <a:r>
              <a:rPr lang="en-US" dirty="0"/>
              <a:t>Six month public comment period launched 19th June 2024 as per our specification development process:</a:t>
            </a:r>
            <a:endParaRPr dirty="0"/>
          </a:p>
          <a:p>
            <a:pPr marL="914400" lvl="1" indent="-325755" algn="l" rtl="0">
              <a:spcBef>
                <a:spcPts val="0"/>
              </a:spcBef>
              <a:spcAft>
                <a:spcPts val="0"/>
              </a:spcAft>
              <a:buSzPct val="128571"/>
              <a:buChar char="○"/>
            </a:pPr>
            <a:r>
              <a:rPr lang="en-US" u="sng" dirty="0">
                <a:solidFill>
                  <a:schemeClr val="hlink"/>
                </a:solidFill>
                <a:hlinkClick r:id="rId6"/>
              </a:rPr>
              <a:t>https://openchainproject.org/resources/faq#specification-development-questions</a:t>
            </a:r>
            <a:r>
              <a:rPr lang="en-US" dirty="0"/>
              <a:t> </a:t>
            </a:r>
            <a:endParaRPr dirty="0"/>
          </a:p>
          <a:p>
            <a:pPr marL="457200" lvl="0" indent="-325755" algn="l" rtl="0">
              <a:spcBef>
                <a:spcPts val="0"/>
              </a:spcBef>
              <a:spcAft>
                <a:spcPts val="0"/>
              </a:spcAft>
              <a:buSzPct val="100000"/>
              <a:buChar char="●"/>
            </a:pPr>
            <a:r>
              <a:rPr lang="en-US" dirty="0"/>
              <a:t>This will be followed by a Three Month freeze period</a:t>
            </a:r>
            <a:endParaRPr dirty="0"/>
          </a:p>
        </p:txBody>
      </p:sp>
    </p:spTree>
    <p:extLst>
      <p:ext uri="{BB962C8B-B14F-4D97-AF65-F5344CB8AC3E}">
        <p14:creationId xmlns:p14="http://schemas.microsoft.com/office/powerpoint/2010/main" val="11636908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5"/>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a:t>Anti-Trust Policy Notice</a:t>
            </a:r>
            <a:endParaRPr dirty="0"/>
          </a:p>
        </p:txBody>
      </p:sp>
      <p:sp>
        <p:nvSpPr>
          <p:cNvPr id="158" name="Google Shape;158;p25"/>
          <p:cNvSpPr txBox="1">
            <a:spLocks noGrp="1"/>
          </p:cNvSpPr>
          <p:nvPr>
            <p:ph type="body" idx="1"/>
          </p:nvPr>
        </p:nvSpPr>
        <p:spPr>
          <a:xfrm>
            <a:off x="280350" y="1266450"/>
            <a:ext cx="8520600" cy="3339000"/>
          </a:xfrm>
          <a:prstGeom prst="rect">
            <a:avLst/>
          </a:prstGeom>
        </p:spPr>
        <p:txBody>
          <a:bodyPr spcFirstLastPara="1" wrap="square" lIns="91425" tIns="91425" rIns="91425" bIns="91425" anchor="t" anchorCtr="0">
            <a:normAutofit fontScale="92500" lnSpcReduction="20000"/>
          </a:bodyPr>
          <a:lstStyle/>
          <a:p>
            <a:pPr marL="0" indent="0">
              <a:spcAft>
                <a:spcPts val="1200"/>
              </a:spcAft>
              <a:buNone/>
            </a:pPr>
            <a:r>
              <a:rPr lang="en-US" dirty="0"/>
              <a:t>Linux Foundation meetings involve participation by industry competitors, and it is the intention of the Linux Foundation to conduct all of its activities in accordance with applicable antitrust and competition laws. It is therefore extremely important that attendees adhere to meeting agendas, and be aware of, and not participate in, any activities that are prohibited under applicable US state, federal or foreign antitrust and competition laws.</a:t>
            </a:r>
          </a:p>
          <a:p>
            <a:pPr marL="0" indent="0">
              <a:spcAft>
                <a:spcPts val="1200"/>
              </a:spcAft>
              <a:buNone/>
            </a:pPr>
            <a:r>
              <a:rPr lang="en-US" dirty="0"/>
              <a:t>Examples of types of actions that are prohibited at Linux Foundation meetings and in connection with Linux Foundation activities are described in the Linux Foundation Antitrust Policy available at http://</a:t>
            </a:r>
            <a:r>
              <a:rPr lang="en-US" dirty="0" err="1"/>
              <a:t>www.linuxfoundation.org</a:t>
            </a:r>
            <a:r>
              <a:rPr lang="en-US" dirty="0"/>
              <a:t>/antitrust-policy. If you have questions about these matters, please contact your company counsel, or if you are a member of the Linux Foundation, feel free to contact Andrew </a:t>
            </a:r>
            <a:r>
              <a:rPr lang="en-US" dirty="0" err="1"/>
              <a:t>Updegrove</a:t>
            </a:r>
            <a:r>
              <a:rPr lang="en-US" dirty="0"/>
              <a:t> of the firm of </a:t>
            </a:r>
            <a:r>
              <a:rPr lang="en-US" dirty="0" err="1"/>
              <a:t>Gesmer</a:t>
            </a:r>
            <a:r>
              <a:rPr lang="en-US" dirty="0"/>
              <a:t> </a:t>
            </a:r>
            <a:r>
              <a:rPr lang="en-US" dirty="0" err="1"/>
              <a:t>Updegrove</a:t>
            </a:r>
            <a:r>
              <a:rPr lang="en-US" dirty="0"/>
              <a:t> LLP, which provides legal counsel to the Linux Foundation.</a:t>
            </a:r>
          </a:p>
          <a:p>
            <a:pPr marL="0" lvl="0" indent="0" algn="l" rtl="0">
              <a:spcBef>
                <a:spcPts val="0"/>
              </a:spcBef>
              <a:spcAft>
                <a:spcPts val="1200"/>
              </a:spcAft>
              <a:buNone/>
            </a:pPr>
            <a:endParaRPr lang="en-US" dirty="0"/>
          </a:p>
          <a:p>
            <a:pPr marL="0" lvl="0" indent="0" algn="l" rtl="0">
              <a:spcBef>
                <a:spcPts val="0"/>
              </a:spcBef>
              <a:spcAft>
                <a:spcPts val="1200"/>
              </a:spcAft>
              <a:buNone/>
            </a:pPr>
            <a:endParaRPr dirty="0"/>
          </a:p>
        </p:txBody>
      </p:sp>
    </p:spTree>
    <p:extLst>
      <p:ext uri="{BB962C8B-B14F-4D97-AF65-F5344CB8AC3E}">
        <p14:creationId xmlns:p14="http://schemas.microsoft.com/office/powerpoint/2010/main" val="12260335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41"/>
        <p:cNvGrpSpPr/>
        <p:nvPr/>
      </p:nvGrpSpPr>
      <p:grpSpPr>
        <a:xfrm>
          <a:off x="0" y="0"/>
          <a:ext cx="0" cy="0"/>
          <a:chOff x="0" y="0"/>
          <a:chExt cx="0" cy="0"/>
        </a:xfrm>
      </p:grpSpPr>
      <p:sp>
        <p:nvSpPr>
          <p:cNvPr id="642" name="Google Shape;642;g2e7fc370c5f_0_6"/>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2667"/>
              <a:buNone/>
            </a:pPr>
            <a:r>
              <a:rPr lang="en-US" sz="2400" dirty="0">
                <a:solidFill>
                  <a:srgbClr val="003778"/>
                </a:solidFill>
              </a:rPr>
              <a:t>Example Suggestion for ISO/IEC 18974:2023</a:t>
            </a:r>
            <a:endParaRPr dirty="0"/>
          </a:p>
        </p:txBody>
      </p:sp>
      <p:pic>
        <p:nvPicPr>
          <p:cNvPr id="643" name="Google Shape;643;g2e7fc370c5f_0_6"/>
          <p:cNvPicPr preferRelativeResize="0"/>
          <p:nvPr/>
        </p:nvPicPr>
        <p:blipFill>
          <a:blip r:embed="rId3">
            <a:alphaModFix/>
          </a:blip>
          <a:stretch>
            <a:fillRect/>
          </a:stretch>
        </p:blipFill>
        <p:spPr>
          <a:xfrm>
            <a:off x="4004226" y="2982322"/>
            <a:ext cx="4796723" cy="1623126"/>
          </a:xfrm>
          <a:prstGeom prst="rect">
            <a:avLst/>
          </a:prstGeom>
          <a:noFill/>
          <a:ln>
            <a:noFill/>
          </a:ln>
        </p:spPr>
      </p:pic>
      <p:pic>
        <p:nvPicPr>
          <p:cNvPr id="644" name="Google Shape;644;g2e7fc370c5f_0_6"/>
          <p:cNvPicPr preferRelativeResize="0"/>
          <p:nvPr/>
        </p:nvPicPr>
        <p:blipFill>
          <a:blip r:embed="rId4">
            <a:alphaModFix/>
          </a:blip>
          <a:stretch>
            <a:fillRect/>
          </a:stretch>
        </p:blipFill>
        <p:spPr>
          <a:xfrm>
            <a:off x="311700" y="1266450"/>
            <a:ext cx="4407526" cy="1657150"/>
          </a:xfrm>
          <a:prstGeom prst="rect">
            <a:avLst/>
          </a:prstGeom>
          <a:noFill/>
          <a:ln>
            <a:noFill/>
          </a:ln>
        </p:spPr>
      </p:pic>
      <p:sp>
        <p:nvSpPr>
          <p:cNvPr id="645" name="Google Shape;645;g2e7fc370c5f_0_6"/>
          <p:cNvSpPr/>
          <p:nvPr/>
        </p:nvSpPr>
        <p:spPr>
          <a:xfrm rot="-3152168">
            <a:off x="3639961" y="2808196"/>
            <a:ext cx="480386" cy="255494"/>
          </a:xfrm>
          <a:prstGeom prst="downArrow">
            <a:avLst>
              <a:gd name="adj1" fmla="val 50000"/>
              <a:gd name="adj2" fmla="val 50000"/>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Medium"/>
              <a:ea typeface="Open Sans Medium"/>
              <a:cs typeface="Open Sans Medium"/>
              <a:sym typeface="Open Sans Medium"/>
            </a:endParaRPr>
          </a:p>
        </p:txBody>
      </p:sp>
    </p:spTree>
    <p:extLst>
      <p:ext uri="{BB962C8B-B14F-4D97-AF65-F5344CB8AC3E}">
        <p14:creationId xmlns:p14="http://schemas.microsoft.com/office/powerpoint/2010/main" val="41839704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49"/>
        <p:cNvGrpSpPr/>
        <p:nvPr/>
      </p:nvGrpSpPr>
      <p:grpSpPr>
        <a:xfrm>
          <a:off x="0" y="0"/>
          <a:ext cx="0" cy="0"/>
          <a:chOff x="0" y="0"/>
          <a:chExt cx="0" cy="0"/>
        </a:xfrm>
      </p:grpSpPr>
      <p:sp>
        <p:nvSpPr>
          <p:cNvPr id="650" name="Google Shape;650;g2e7fc370c5f_0_22"/>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2667"/>
              <a:buNone/>
            </a:pPr>
            <a:r>
              <a:rPr lang="en-US" sz="2400" dirty="0">
                <a:solidFill>
                  <a:srgbClr val="003778"/>
                </a:solidFill>
              </a:rPr>
              <a:t>Example Suggestion for ISO/IEC 18974:2023</a:t>
            </a:r>
            <a:endParaRPr dirty="0"/>
          </a:p>
        </p:txBody>
      </p:sp>
      <p:sp>
        <p:nvSpPr>
          <p:cNvPr id="651" name="Google Shape;651;g2e7fc370c5f_0_22"/>
          <p:cNvSpPr/>
          <p:nvPr/>
        </p:nvSpPr>
        <p:spPr>
          <a:xfrm rot="-3152168">
            <a:off x="3639961" y="2808196"/>
            <a:ext cx="480386" cy="255494"/>
          </a:xfrm>
          <a:prstGeom prst="downArrow">
            <a:avLst>
              <a:gd name="adj1" fmla="val 50000"/>
              <a:gd name="adj2" fmla="val 50000"/>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Medium"/>
              <a:ea typeface="Open Sans Medium"/>
              <a:cs typeface="Open Sans Medium"/>
              <a:sym typeface="Open Sans Medium"/>
            </a:endParaRPr>
          </a:p>
        </p:txBody>
      </p:sp>
      <p:pic>
        <p:nvPicPr>
          <p:cNvPr id="652" name="Google Shape;652;g2e7fc370c5f_0_22"/>
          <p:cNvPicPr preferRelativeResize="0"/>
          <p:nvPr/>
        </p:nvPicPr>
        <p:blipFill>
          <a:blip r:embed="rId3">
            <a:alphaModFix/>
          </a:blip>
          <a:stretch>
            <a:fillRect/>
          </a:stretch>
        </p:blipFill>
        <p:spPr>
          <a:xfrm>
            <a:off x="280350" y="1846351"/>
            <a:ext cx="5432151" cy="660450"/>
          </a:xfrm>
          <a:prstGeom prst="rect">
            <a:avLst/>
          </a:prstGeom>
          <a:noFill/>
          <a:ln>
            <a:noFill/>
          </a:ln>
        </p:spPr>
      </p:pic>
      <p:pic>
        <p:nvPicPr>
          <p:cNvPr id="653" name="Google Shape;653;g2e7fc370c5f_0_22"/>
          <p:cNvPicPr preferRelativeResize="0"/>
          <p:nvPr/>
        </p:nvPicPr>
        <p:blipFill>
          <a:blip r:embed="rId4">
            <a:alphaModFix/>
          </a:blip>
          <a:stretch>
            <a:fillRect/>
          </a:stretch>
        </p:blipFill>
        <p:spPr>
          <a:xfrm>
            <a:off x="3458525" y="3447550"/>
            <a:ext cx="5342418" cy="607800"/>
          </a:xfrm>
          <a:prstGeom prst="rect">
            <a:avLst/>
          </a:prstGeom>
          <a:noFill/>
          <a:ln>
            <a:noFill/>
          </a:ln>
        </p:spPr>
      </p:pic>
    </p:spTree>
    <p:extLst>
      <p:ext uri="{BB962C8B-B14F-4D97-AF65-F5344CB8AC3E}">
        <p14:creationId xmlns:p14="http://schemas.microsoft.com/office/powerpoint/2010/main" val="2074107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57"/>
        <p:cNvGrpSpPr/>
        <p:nvPr/>
      </p:nvGrpSpPr>
      <p:grpSpPr>
        <a:xfrm>
          <a:off x="0" y="0"/>
          <a:ext cx="0" cy="0"/>
          <a:chOff x="0" y="0"/>
          <a:chExt cx="0" cy="0"/>
        </a:xfrm>
      </p:grpSpPr>
      <p:sp>
        <p:nvSpPr>
          <p:cNvPr id="658" name="Google Shape;658;g2e7fc370c5f_0_30"/>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2667"/>
              <a:buNone/>
            </a:pPr>
            <a:r>
              <a:rPr lang="en-US" sz="2400" dirty="0">
                <a:solidFill>
                  <a:srgbClr val="003778"/>
                </a:solidFill>
              </a:rPr>
              <a:t>Example Suggestion for ISO/IEC 18974:2023</a:t>
            </a:r>
            <a:endParaRPr dirty="0"/>
          </a:p>
        </p:txBody>
      </p:sp>
      <p:pic>
        <p:nvPicPr>
          <p:cNvPr id="659" name="Google Shape;659;g2e7fc370c5f_0_30"/>
          <p:cNvPicPr preferRelativeResize="0"/>
          <p:nvPr/>
        </p:nvPicPr>
        <p:blipFill>
          <a:blip r:embed="rId3">
            <a:alphaModFix/>
          </a:blip>
          <a:stretch>
            <a:fillRect/>
          </a:stretch>
        </p:blipFill>
        <p:spPr>
          <a:xfrm>
            <a:off x="280350" y="1266450"/>
            <a:ext cx="4415626" cy="1763651"/>
          </a:xfrm>
          <a:prstGeom prst="rect">
            <a:avLst/>
          </a:prstGeom>
          <a:noFill/>
          <a:ln>
            <a:noFill/>
          </a:ln>
        </p:spPr>
      </p:pic>
      <p:pic>
        <p:nvPicPr>
          <p:cNvPr id="660" name="Google Shape;660;g2e7fc370c5f_0_30"/>
          <p:cNvPicPr preferRelativeResize="0"/>
          <p:nvPr/>
        </p:nvPicPr>
        <p:blipFill>
          <a:blip r:embed="rId4">
            <a:alphaModFix/>
          </a:blip>
          <a:stretch>
            <a:fillRect/>
          </a:stretch>
        </p:blipFill>
        <p:spPr>
          <a:xfrm>
            <a:off x="4385325" y="3124225"/>
            <a:ext cx="4415626" cy="1481227"/>
          </a:xfrm>
          <a:prstGeom prst="rect">
            <a:avLst/>
          </a:prstGeom>
          <a:noFill/>
          <a:ln>
            <a:noFill/>
          </a:ln>
        </p:spPr>
      </p:pic>
      <p:sp>
        <p:nvSpPr>
          <p:cNvPr id="661" name="Google Shape;661;g2e7fc370c5f_0_30"/>
          <p:cNvSpPr/>
          <p:nvPr/>
        </p:nvSpPr>
        <p:spPr>
          <a:xfrm rot="-3152168">
            <a:off x="4037111" y="2932171"/>
            <a:ext cx="480386" cy="255494"/>
          </a:xfrm>
          <a:prstGeom prst="downArrow">
            <a:avLst>
              <a:gd name="adj1" fmla="val 50000"/>
              <a:gd name="adj2" fmla="val 50000"/>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Medium"/>
              <a:ea typeface="Open Sans Medium"/>
              <a:cs typeface="Open Sans Medium"/>
              <a:sym typeface="Open Sans Medium"/>
            </a:endParaRPr>
          </a:p>
        </p:txBody>
      </p:sp>
    </p:spTree>
    <p:extLst>
      <p:ext uri="{BB962C8B-B14F-4D97-AF65-F5344CB8AC3E}">
        <p14:creationId xmlns:p14="http://schemas.microsoft.com/office/powerpoint/2010/main" val="36434412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65"/>
        <p:cNvGrpSpPr/>
        <p:nvPr/>
      </p:nvGrpSpPr>
      <p:grpSpPr>
        <a:xfrm>
          <a:off x="0" y="0"/>
          <a:ext cx="0" cy="0"/>
          <a:chOff x="0" y="0"/>
          <a:chExt cx="0" cy="0"/>
        </a:xfrm>
      </p:grpSpPr>
      <p:sp>
        <p:nvSpPr>
          <p:cNvPr id="666" name="Google Shape;666;g2e7fc370c5f_0_46"/>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2667"/>
              <a:buNone/>
            </a:pPr>
            <a:r>
              <a:rPr lang="en-US" sz="2400" dirty="0">
                <a:solidFill>
                  <a:srgbClr val="003778"/>
                </a:solidFill>
              </a:rPr>
              <a:t>Example Suggestion for ISO/IEC 18974:2023</a:t>
            </a:r>
            <a:endParaRPr dirty="0"/>
          </a:p>
        </p:txBody>
      </p:sp>
      <p:sp>
        <p:nvSpPr>
          <p:cNvPr id="667" name="Google Shape;667;g2e7fc370c5f_0_46"/>
          <p:cNvSpPr/>
          <p:nvPr/>
        </p:nvSpPr>
        <p:spPr>
          <a:xfrm rot="-3152168">
            <a:off x="3639961" y="2808196"/>
            <a:ext cx="480386" cy="255494"/>
          </a:xfrm>
          <a:prstGeom prst="downArrow">
            <a:avLst>
              <a:gd name="adj1" fmla="val 50000"/>
              <a:gd name="adj2" fmla="val 50000"/>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Medium"/>
              <a:ea typeface="Open Sans Medium"/>
              <a:cs typeface="Open Sans Medium"/>
              <a:sym typeface="Open Sans Medium"/>
            </a:endParaRPr>
          </a:p>
        </p:txBody>
      </p:sp>
      <p:pic>
        <p:nvPicPr>
          <p:cNvPr id="668" name="Google Shape;668;g2e7fc370c5f_0_46"/>
          <p:cNvPicPr preferRelativeResize="0"/>
          <p:nvPr/>
        </p:nvPicPr>
        <p:blipFill>
          <a:blip r:embed="rId3">
            <a:alphaModFix/>
          </a:blip>
          <a:stretch>
            <a:fillRect/>
          </a:stretch>
        </p:blipFill>
        <p:spPr>
          <a:xfrm>
            <a:off x="260900" y="1721700"/>
            <a:ext cx="6443648" cy="742525"/>
          </a:xfrm>
          <a:prstGeom prst="rect">
            <a:avLst/>
          </a:prstGeom>
          <a:noFill/>
          <a:ln>
            <a:noFill/>
          </a:ln>
        </p:spPr>
      </p:pic>
      <p:pic>
        <p:nvPicPr>
          <p:cNvPr id="669" name="Google Shape;669;g2e7fc370c5f_0_46"/>
          <p:cNvPicPr preferRelativeResize="0"/>
          <p:nvPr/>
        </p:nvPicPr>
        <p:blipFill>
          <a:blip r:embed="rId4">
            <a:alphaModFix/>
          </a:blip>
          <a:stretch>
            <a:fillRect/>
          </a:stretch>
        </p:blipFill>
        <p:spPr>
          <a:xfrm>
            <a:off x="2602922" y="3407678"/>
            <a:ext cx="6101955" cy="607800"/>
          </a:xfrm>
          <a:prstGeom prst="rect">
            <a:avLst/>
          </a:prstGeom>
          <a:noFill/>
          <a:ln>
            <a:noFill/>
          </a:ln>
        </p:spPr>
      </p:pic>
    </p:spTree>
    <p:extLst>
      <p:ext uri="{BB962C8B-B14F-4D97-AF65-F5344CB8AC3E}">
        <p14:creationId xmlns:p14="http://schemas.microsoft.com/office/powerpoint/2010/main" val="8840385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4DEF08-5946-581B-F35F-AD4A8555B54F}"/>
              </a:ext>
            </a:extLst>
          </p:cNvPr>
          <p:cNvSpPr>
            <a:spLocks noGrp="1"/>
          </p:cNvSpPr>
          <p:nvPr>
            <p:ph type="title"/>
          </p:nvPr>
        </p:nvSpPr>
        <p:spPr/>
        <p:txBody>
          <a:bodyPr>
            <a:normAutofit fontScale="90000"/>
          </a:bodyPr>
          <a:lstStyle/>
          <a:p>
            <a:r>
              <a:rPr lang="en-US" dirty="0"/>
              <a:t>Questions?</a:t>
            </a:r>
          </a:p>
        </p:txBody>
      </p:sp>
      <p:sp>
        <p:nvSpPr>
          <p:cNvPr id="3" name="Text Placeholder 2">
            <a:extLst>
              <a:ext uri="{FF2B5EF4-FFF2-40B4-BE49-F238E27FC236}">
                <a16:creationId xmlns:a16="http://schemas.microsoft.com/office/drawing/2014/main" id="{99E02AA9-5153-297C-C316-4A7115DA6AB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2541673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3"/>
          <p:cNvSpPr txBox="1">
            <a:spLocks noGrp="1"/>
          </p:cNvSpPr>
          <p:nvPr>
            <p:ph type="title"/>
          </p:nvPr>
        </p:nvSpPr>
        <p:spPr>
          <a:xfrm>
            <a:off x="598100" y="2152347"/>
            <a:ext cx="8222100" cy="838800"/>
          </a:xfrm>
          <a:prstGeom prst="rect">
            <a:avLst/>
          </a:prstGeom>
        </p:spPr>
        <p:txBody>
          <a:bodyPr spcFirstLastPara="1" wrap="square" lIns="91425" tIns="91425" rIns="91425" bIns="91425" anchor="ctr" anchorCtr="0">
            <a:normAutofit fontScale="90000"/>
          </a:bodyPr>
          <a:lstStyle/>
          <a:p>
            <a:pPr marL="0" lvl="0" indent="0" algn="l" rtl="0">
              <a:spcBef>
                <a:spcPts val="0"/>
              </a:spcBef>
              <a:spcAft>
                <a:spcPts val="0"/>
              </a:spcAft>
              <a:buNone/>
            </a:pPr>
            <a:r>
              <a:rPr lang="en-US" dirty="0"/>
              <a:t>Work on reference and supporting material</a:t>
            </a:r>
            <a:endParaRPr dirty="0"/>
          </a:p>
        </p:txBody>
      </p:sp>
    </p:spTree>
    <p:extLst>
      <p:ext uri="{BB962C8B-B14F-4D97-AF65-F5344CB8AC3E}">
        <p14:creationId xmlns:p14="http://schemas.microsoft.com/office/powerpoint/2010/main" val="128320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5"/>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algn="l" fontAlgn="base"/>
            <a:r>
              <a:rPr lang="en-US" b="0" i="0" dirty="0">
                <a:solidFill>
                  <a:srgbClr val="252525"/>
                </a:solidFill>
                <a:effectLst/>
                <a:highlight>
                  <a:srgbClr val="FFFFFF"/>
                </a:highlight>
                <a:latin typeface="Roboto" panose="02000000000000000000" pitchFamily="2" charset="0"/>
              </a:rPr>
              <a:t>OpenChain Education Work Group – Monthly Meeting</a:t>
            </a:r>
          </a:p>
        </p:txBody>
      </p:sp>
      <p:sp>
        <p:nvSpPr>
          <p:cNvPr id="2" name="Text Placeholder 1">
            <a:extLst>
              <a:ext uri="{FF2B5EF4-FFF2-40B4-BE49-F238E27FC236}">
                <a16:creationId xmlns:a16="http://schemas.microsoft.com/office/drawing/2014/main" id="{DC74BFC9-0CAA-96ED-C62F-283510652636}"/>
              </a:ext>
            </a:extLst>
          </p:cNvPr>
          <p:cNvSpPr>
            <a:spLocks noGrp="1"/>
          </p:cNvSpPr>
          <p:nvPr>
            <p:ph type="body" idx="1"/>
          </p:nvPr>
        </p:nvSpPr>
        <p:spPr/>
        <p:txBody>
          <a:bodyPr>
            <a:normAutofit fontScale="85000" lnSpcReduction="10000"/>
          </a:bodyPr>
          <a:lstStyle/>
          <a:p>
            <a:pPr marL="114300" indent="0">
              <a:buNone/>
            </a:pPr>
            <a:r>
              <a:rPr lang="en-US" b="0" i="0" dirty="0">
                <a:solidFill>
                  <a:srgbClr val="252525"/>
                </a:solidFill>
                <a:effectLst/>
                <a:highlight>
                  <a:srgbClr val="FFFFFF"/>
                </a:highlight>
                <a:latin typeface="Roboto" panose="02000000000000000000" pitchFamily="2" charset="0"/>
              </a:rPr>
              <a:t>We’ll be giving you an update on the progress we've making, and working on the following:</a:t>
            </a:r>
          </a:p>
          <a:p>
            <a:pPr marL="114300" indent="0">
              <a:buNone/>
            </a:pPr>
            <a:endParaRPr lang="en-US" b="0" i="0" dirty="0">
              <a:solidFill>
                <a:srgbClr val="252525"/>
              </a:solidFill>
              <a:effectLst/>
              <a:highlight>
                <a:srgbClr val="FFFFFF"/>
              </a:highlight>
              <a:latin typeface="Roboto" panose="02000000000000000000" pitchFamily="2" charset="0"/>
            </a:endParaRPr>
          </a:p>
          <a:p>
            <a:pPr marL="114300" indent="0">
              <a:buNone/>
            </a:pPr>
            <a:r>
              <a:rPr lang="en-US" b="0" i="0" dirty="0">
                <a:solidFill>
                  <a:srgbClr val="252525"/>
                </a:solidFill>
                <a:effectLst/>
                <a:highlight>
                  <a:srgbClr val="FFFFFF"/>
                </a:highlight>
                <a:latin typeface="Roboto" panose="02000000000000000000" pitchFamily="2" charset="0"/>
              </a:rPr>
              <a:t>1. An overview of the new material released or coming soon</a:t>
            </a:r>
          </a:p>
          <a:p>
            <a:pPr marL="114300" indent="0">
              <a:buNone/>
            </a:pPr>
            <a:r>
              <a:rPr lang="en-US" b="0" i="0" dirty="0">
                <a:solidFill>
                  <a:srgbClr val="252525"/>
                </a:solidFill>
                <a:effectLst/>
                <a:highlight>
                  <a:srgbClr val="FFFFFF"/>
                </a:highlight>
                <a:latin typeface="Roboto" panose="02000000000000000000" pitchFamily="2" charset="0"/>
              </a:rPr>
              <a:t>2. Collaborative work on new “explainers” for different company departments; and </a:t>
            </a:r>
          </a:p>
          <a:p>
            <a:pPr marL="114300" indent="0">
              <a:buNone/>
            </a:pPr>
            <a:r>
              <a:rPr lang="en-US" b="0" i="0" dirty="0">
                <a:solidFill>
                  <a:srgbClr val="252525"/>
                </a:solidFill>
                <a:effectLst/>
                <a:highlight>
                  <a:srgbClr val="FFFFFF"/>
                </a:highlight>
                <a:latin typeface="Roboto" panose="02000000000000000000" pitchFamily="2" charset="0"/>
              </a:rPr>
              <a:t>3. Intro to an open maturity model and collaborative working on the bird’s eye view doc: </a:t>
            </a:r>
            <a:r>
              <a:rPr lang="en-US" b="0" i="0" dirty="0">
                <a:solidFill>
                  <a:srgbClr val="252525"/>
                </a:solidFill>
                <a:effectLst/>
                <a:highlight>
                  <a:srgbClr val="FFFFFF"/>
                </a:highlight>
                <a:latin typeface="Roboto" panose="02000000000000000000" pitchFamily="2" charset="0"/>
                <a:hlinkClick r:id="rId3"/>
              </a:rPr>
              <a:t>https://docs.google.com/spreadsheets/d/1ubOwOeBLr6wN_l6JyzPYSRrf8Gn0sPitsb7j1gKJzP0/edit?usp=sharing</a:t>
            </a:r>
            <a:endParaRPr lang="en-US" b="0" i="0" dirty="0">
              <a:solidFill>
                <a:srgbClr val="252525"/>
              </a:solidFill>
              <a:effectLst/>
              <a:highlight>
                <a:srgbClr val="FFFFFF"/>
              </a:highlight>
              <a:latin typeface="Roboto" panose="02000000000000000000" pitchFamily="2" charset="0"/>
            </a:endParaRPr>
          </a:p>
          <a:p>
            <a:pPr marL="114300" indent="0">
              <a:buNone/>
            </a:pPr>
            <a:endParaRPr lang="en-US" dirty="0">
              <a:solidFill>
                <a:srgbClr val="252525"/>
              </a:solidFill>
              <a:highlight>
                <a:srgbClr val="FFFFFF"/>
              </a:highlight>
              <a:latin typeface="Roboto" panose="02000000000000000000" pitchFamily="2" charset="0"/>
            </a:endParaRPr>
          </a:p>
          <a:p>
            <a:pPr algn="l"/>
            <a:r>
              <a:rPr lang="en-US" b="0" i="0" u="none" strike="noStrike" dirty="0">
                <a:solidFill>
                  <a:srgbClr val="000000"/>
                </a:solidFill>
                <a:effectLst/>
                <a:latin typeface="ArialMT"/>
              </a:rPr>
              <a:t>You can join at this link at 16:00 UTC on 2024-07-03:</a:t>
            </a:r>
            <a:br>
              <a:rPr lang="en-US" b="0" i="0" u="none" strike="noStrike" dirty="0">
                <a:solidFill>
                  <a:srgbClr val="000000"/>
                </a:solidFill>
                <a:effectLst/>
                <a:latin typeface="ArialMT"/>
              </a:rPr>
            </a:br>
            <a:r>
              <a:rPr lang="en-US" b="0" i="0" u="none" strike="noStrike" dirty="0">
                <a:solidFill>
                  <a:srgbClr val="000000"/>
                </a:solidFill>
                <a:effectLst/>
                <a:latin typeface="ArialMT"/>
                <a:hlinkClick r:id="rId4"/>
              </a:rPr>
              <a:t>https://zoom-lfx.platform.linuxfoundation.org/meeting/96036013854?password=e0b01661-fb5f-419b-9de9-bed42c737cbc</a:t>
            </a:r>
            <a:endParaRPr lang="en-US" b="0" i="0" u="none" strike="noStrike" dirty="0">
              <a:solidFill>
                <a:srgbClr val="000000"/>
              </a:solidFill>
              <a:effectLst/>
              <a:latin typeface="ArialMT"/>
            </a:endParaRPr>
          </a:p>
        </p:txBody>
      </p:sp>
    </p:spTree>
    <p:extLst>
      <p:ext uri="{BB962C8B-B14F-4D97-AF65-F5344CB8AC3E}">
        <p14:creationId xmlns:p14="http://schemas.microsoft.com/office/powerpoint/2010/main" val="18598967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3"/>
          <p:cNvSpPr txBox="1">
            <a:spLocks noGrp="1"/>
          </p:cNvSpPr>
          <p:nvPr>
            <p:ph type="title"/>
          </p:nvPr>
        </p:nvSpPr>
        <p:spPr>
          <a:xfrm>
            <a:off x="598100" y="2152347"/>
            <a:ext cx="8222100" cy="8388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US" dirty="0"/>
              <a:t>Any other business</a:t>
            </a:r>
            <a:endParaRPr dirty="0"/>
          </a:p>
        </p:txBody>
      </p:sp>
    </p:spTree>
    <p:extLst>
      <p:ext uri="{BB962C8B-B14F-4D97-AF65-F5344CB8AC3E}">
        <p14:creationId xmlns:p14="http://schemas.microsoft.com/office/powerpoint/2010/main" val="221877971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3"/>
          <p:cNvSpPr txBox="1">
            <a:spLocks noGrp="1"/>
          </p:cNvSpPr>
          <p:nvPr>
            <p:ph type="title"/>
          </p:nvPr>
        </p:nvSpPr>
        <p:spPr>
          <a:xfrm>
            <a:off x="598100" y="2152347"/>
            <a:ext cx="8222100" cy="8388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US" dirty="0"/>
              <a:t>Close of meeting</a:t>
            </a:r>
            <a:endParaRPr dirty="0"/>
          </a:p>
        </p:txBody>
      </p:sp>
    </p:spTree>
    <p:extLst>
      <p:ext uri="{BB962C8B-B14F-4D97-AF65-F5344CB8AC3E}">
        <p14:creationId xmlns:p14="http://schemas.microsoft.com/office/powerpoint/2010/main" val="30442717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3" name="Text Placeholder 2">
            <a:extLst>
              <a:ext uri="{FF2B5EF4-FFF2-40B4-BE49-F238E27FC236}">
                <a16:creationId xmlns:a16="http://schemas.microsoft.com/office/drawing/2014/main" id="{318B57C4-0EE4-84CC-F4DC-10D170F512D8}"/>
              </a:ext>
            </a:extLst>
          </p:cNvPr>
          <p:cNvSpPr>
            <a:spLocks noGrp="1"/>
          </p:cNvSpPr>
          <p:nvPr>
            <p:ph type="body" idx="1"/>
          </p:nvPr>
        </p:nvSpPr>
        <p:spPr/>
        <p:txBody>
          <a:bodyPr/>
          <a:lstStyle/>
          <a:p>
            <a:r>
              <a:rPr lang="en-JP" dirty="0"/>
              <a:t>See you next time!</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5"/>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a:t>Regular Agenda</a:t>
            </a:r>
            <a:endParaRPr dirty="0"/>
          </a:p>
        </p:txBody>
      </p:sp>
      <p:sp>
        <p:nvSpPr>
          <p:cNvPr id="158" name="Google Shape;158;p25"/>
          <p:cNvSpPr txBox="1">
            <a:spLocks noGrp="1"/>
          </p:cNvSpPr>
          <p:nvPr>
            <p:ph type="body" idx="1"/>
          </p:nvPr>
        </p:nvSpPr>
        <p:spPr>
          <a:xfrm>
            <a:off x="280350" y="1266450"/>
            <a:ext cx="8520600" cy="3339000"/>
          </a:xfrm>
          <a:prstGeom prst="rect">
            <a:avLst/>
          </a:prstGeom>
        </p:spPr>
        <p:txBody>
          <a:bodyPr spcFirstLastPara="1" wrap="square" lIns="91425" tIns="91425" rIns="91425" bIns="91425" anchor="t" anchorCtr="0">
            <a:normAutofit/>
          </a:bodyPr>
          <a:lstStyle/>
          <a:p>
            <a:pPr marL="285750" indent="-285750">
              <a:spcAft>
                <a:spcPts val="1200"/>
              </a:spcAft>
              <a:buSzPct val="100000"/>
              <a:buFont typeface="Arial" panose="020B0604020202020204" pitchFamily="34" charset="0"/>
              <a:buChar char="•"/>
            </a:pPr>
            <a:r>
              <a:rPr lang="en-US" dirty="0"/>
              <a:t>News </a:t>
            </a:r>
          </a:p>
          <a:p>
            <a:pPr marL="285750" indent="-285750">
              <a:spcAft>
                <a:spcPts val="1200"/>
              </a:spcAft>
              <a:buSzPct val="100000"/>
              <a:buFont typeface="Arial" panose="020B0604020202020204" pitchFamily="34" charset="0"/>
              <a:buChar char="•"/>
            </a:pPr>
            <a:r>
              <a:rPr lang="en-US" dirty="0"/>
              <a:t>Work on standards and core material</a:t>
            </a:r>
          </a:p>
          <a:p>
            <a:pPr marL="285750" indent="-285750">
              <a:spcAft>
                <a:spcPts val="1200"/>
              </a:spcAft>
              <a:buSzPct val="100000"/>
              <a:buFont typeface="Arial" panose="020B0604020202020204" pitchFamily="34" charset="0"/>
              <a:buChar char="•"/>
            </a:pPr>
            <a:r>
              <a:rPr lang="en-US" dirty="0"/>
              <a:t>Work on reference and supporting material</a:t>
            </a:r>
          </a:p>
          <a:p>
            <a:pPr marL="285750" indent="-285750">
              <a:spcAft>
                <a:spcPts val="1200"/>
              </a:spcAft>
              <a:buSzPct val="100000"/>
              <a:buFont typeface="Arial" panose="020B0604020202020204" pitchFamily="34" charset="0"/>
              <a:buChar char="•"/>
            </a:pPr>
            <a:r>
              <a:rPr lang="en-US" dirty="0"/>
              <a:t>Any other business</a:t>
            </a:r>
          </a:p>
          <a:p>
            <a:pPr marL="285750" indent="-285750">
              <a:spcAft>
                <a:spcPts val="1200"/>
              </a:spcAft>
              <a:buSzPct val="100000"/>
              <a:buFont typeface="Arial" panose="020B0604020202020204" pitchFamily="34" charset="0"/>
              <a:buChar char="•"/>
            </a:pPr>
            <a:r>
              <a:rPr lang="en-US" dirty="0"/>
              <a:t>Close of meeting</a:t>
            </a:r>
          </a:p>
          <a:p>
            <a:pPr marL="0" lvl="0" indent="0" algn="l" rtl="0">
              <a:spcBef>
                <a:spcPts val="0"/>
              </a:spcBef>
              <a:spcAft>
                <a:spcPts val="1200"/>
              </a:spcAft>
              <a:buNone/>
            </a:pPr>
            <a:endParaRPr dirty="0"/>
          </a:p>
        </p:txBody>
      </p:sp>
    </p:spTree>
    <p:extLst>
      <p:ext uri="{BB962C8B-B14F-4D97-AF65-F5344CB8AC3E}">
        <p14:creationId xmlns:p14="http://schemas.microsoft.com/office/powerpoint/2010/main" val="34879696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3"/>
          <p:cNvSpPr txBox="1">
            <a:spLocks noGrp="1"/>
          </p:cNvSpPr>
          <p:nvPr>
            <p:ph type="title"/>
          </p:nvPr>
        </p:nvSpPr>
        <p:spPr>
          <a:xfrm>
            <a:off x="598100" y="2152347"/>
            <a:ext cx="8222100" cy="8388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US" dirty="0"/>
              <a:t>News</a:t>
            </a:r>
            <a:endParaRPr dirty="0"/>
          </a:p>
        </p:txBody>
      </p:sp>
    </p:spTree>
    <p:extLst>
      <p:ext uri="{BB962C8B-B14F-4D97-AF65-F5344CB8AC3E}">
        <p14:creationId xmlns:p14="http://schemas.microsoft.com/office/powerpoint/2010/main" val="20586610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5"/>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a:t>Meetings Across Asia</a:t>
            </a:r>
            <a:endParaRPr dirty="0"/>
          </a:p>
        </p:txBody>
      </p:sp>
      <p:sp>
        <p:nvSpPr>
          <p:cNvPr id="2" name="Text Placeholder 1">
            <a:extLst>
              <a:ext uri="{FF2B5EF4-FFF2-40B4-BE49-F238E27FC236}">
                <a16:creationId xmlns:a16="http://schemas.microsoft.com/office/drawing/2014/main" id="{DC74BFC9-0CAA-96ED-C62F-283510652636}"/>
              </a:ext>
            </a:extLst>
          </p:cNvPr>
          <p:cNvSpPr>
            <a:spLocks noGrp="1"/>
          </p:cNvSpPr>
          <p:nvPr>
            <p:ph type="body" idx="1"/>
          </p:nvPr>
        </p:nvSpPr>
        <p:spPr/>
        <p:txBody>
          <a:bodyPr>
            <a:normAutofit/>
          </a:bodyPr>
          <a:lstStyle/>
          <a:p>
            <a:pPr marL="114300" indent="0" fontAlgn="base">
              <a:buNone/>
            </a:pPr>
            <a:r>
              <a:rPr lang="en-US" dirty="0">
                <a:solidFill>
                  <a:srgbClr val="252525"/>
                </a:solidFill>
                <a:highlight>
                  <a:srgbClr val="FFFFFF"/>
                </a:highlight>
                <a:latin typeface="Roboto" panose="02000000000000000000" pitchFamily="2" charset="0"/>
              </a:rPr>
              <a:t>During the last two weeks:</a:t>
            </a:r>
          </a:p>
          <a:p>
            <a:pPr fontAlgn="base"/>
            <a:endParaRPr lang="en-US" dirty="0">
              <a:solidFill>
                <a:srgbClr val="252525"/>
              </a:solidFill>
              <a:highlight>
                <a:srgbClr val="FFFFFF"/>
              </a:highlight>
              <a:latin typeface="Roboto" panose="02000000000000000000" pitchFamily="2" charset="0"/>
            </a:endParaRPr>
          </a:p>
          <a:p>
            <a:pPr fontAlgn="base"/>
            <a:r>
              <a:rPr lang="en-US" dirty="0">
                <a:solidFill>
                  <a:srgbClr val="252525"/>
                </a:solidFill>
                <a:highlight>
                  <a:srgbClr val="FFFFFF"/>
                </a:highlight>
                <a:latin typeface="Roboto" panose="02000000000000000000" pitchFamily="2" charset="0"/>
              </a:rPr>
              <a:t>Korea</a:t>
            </a:r>
          </a:p>
          <a:p>
            <a:pPr fontAlgn="base"/>
            <a:endParaRPr lang="en-US" dirty="0">
              <a:solidFill>
                <a:srgbClr val="252525"/>
              </a:solidFill>
              <a:highlight>
                <a:srgbClr val="FFFFFF"/>
              </a:highlight>
              <a:latin typeface="Roboto" panose="02000000000000000000" pitchFamily="2" charset="0"/>
            </a:endParaRPr>
          </a:p>
          <a:p>
            <a:pPr fontAlgn="base"/>
            <a:r>
              <a:rPr lang="en-US" dirty="0">
                <a:solidFill>
                  <a:srgbClr val="252525"/>
                </a:solidFill>
                <a:highlight>
                  <a:srgbClr val="FFFFFF"/>
                </a:highlight>
                <a:latin typeface="Roboto" panose="02000000000000000000" pitchFamily="2" charset="0"/>
              </a:rPr>
              <a:t>Japan</a:t>
            </a:r>
          </a:p>
          <a:p>
            <a:pPr fontAlgn="base"/>
            <a:endParaRPr lang="en-US" dirty="0">
              <a:solidFill>
                <a:srgbClr val="252525"/>
              </a:solidFill>
              <a:highlight>
                <a:srgbClr val="FFFFFF"/>
              </a:highlight>
              <a:latin typeface="Roboto" panose="02000000000000000000" pitchFamily="2" charset="0"/>
            </a:endParaRPr>
          </a:p>
          <a:p>
            <a:pPr fontAlgn="base"/>
            <a:r>
              <a:rPr lang="en-US" dirty="0">
                <a:solidFill>
                  <a:srgbClr val="252525"/>
                </a:solidFill>
                <a:highlight>
                  <a:srgbClr val="FFFFFF"/>
                </a:highlight>
                <a:latin typeface="Roboto" panose="02000000000000000000" pitchFamily="2" charset="0"/>
              </a:rPr>
              <a:t>China</a:t>
            </a:r>
          </a:p>
          <a:p>
            <a:pPr marL="114300" indent="0" algn="l" fontAlgn="base">
              <a:buNone/>
            </a:pPr>
            <a:endParaRPr lang="en-US" dirty="0">
              <a:solidFill>
                <a:srgbClr val="252525"/>
              </a:solidFill>
              <a:highlight>
                <a:srgbClr val="FFFFFF"/>
              </a:highlight>
              <a:latin typeface="Roboto" panose="02000000000000000000" pitchFamily="2" charset="0"/>
            </a:endParaRPr>
          </a:p>
          <a:p>
            <a:pPr marL="114300" indent="0" algn="l" fontAlgn="base">
              <a:buNone/>
            </a:pPr>
            <a:r>
              <a:rPr lang="en-US" dirty="0">
                <a:solidFill>
                  <a:srgbClr val="252525"/>
                </a:solidFill>
                <a:highlight>
                  <a:srgbClr val="FFFFFF"/>
                </a:highlight>
                <a:latin typeface="Roboto" panose="02000000000000000000" pitchFamily="2" charset="0"/>
              </a:rPr>
              <a:t>A quick summary</a:t>
            </a:r>
            <a:endParaRPr lang="en-US" dirty="0"/>
          </a:p>
        </p:txBody>
      </p:sp>
    </p:spTree>
    <p:extLst>
      <p:ext uri="{BB962C8B-B14F-4D97-AF65-F5344CB8AC3E}">
        <p14:creationId xmlns:p14="http://schemas.microsoft.com/office/powerpoint/2010/main" val="32779918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3"/>
          <p:cNvSpPr txBox="1">
            <a:spLocks noGrp="1"/>
          </p:cNvSpPr>
          <p:nvPr>
            <p:ph type="title"/>
          </p:nvPr>
        </p:nvSpPr>
        <p:spPr>
          <a:xfrm>
            <a:off x="598100" y="2152347"/>
            <a:ext cx="8222100" cy="838800"/>
          </a:xfrm>
          <a:prstGeom prst="rect">
            <a:avLst/>
          </a:prstGeom>
        </p:spPr>
        <p:txBody>
          <a:bodyPr spcFirstLastPara="1" wrap="square" lIns="91425" tIns="91425" rIns="91425" bIns="91425" anchor="ctr" anchorCtr="0">
            <a:normAutofit fontScale="90000"/>
          </a:bodyPr>
          <a:lstStyle/>
          <a:p>
            <a:pPr marL="0" lvl="0" indent="0" algn="l" rtl="0">
              <a:spcBef>
                <a:spcPts val="0"/>
              </a:spcBef>
              <a:spcAft>
                <a:spcPts val="0"/>
              </a:spcAft>
              <a:buNone/>
            </a:pPr>
            <a:r>
              <a:rPr lang="en-US" dirty="0"/>
              <a:t>Work on standards and core material</a:t>
            </a:r>
            <a:endParaRPr dirty="0"/>
          </a:p>
        </p:txBody>
      </p:sp>
    </p:spTree>
    <p:extLst>
      <p:ext uri="{BB962C8B-B14F-4D97-AF65-F5344CB8AC3E}">
        <p14:creationId xmlns:p14="http://schemas.microsoft.com/office/powerpoint/2010/main" val="15441467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5"/>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a:t>The ISO Standards – All The Open Issues</a:t>
            </a:r>
            <a:endParaRPr dirty="0"/>
          </a:p>
        </p:txBody>
      </p:sp>
      <p:sp>
        <p:nvSpPr>
          <p:cNvPr id="158" name="Google Shape;158;p25"/>
          <p:cNvSpPr txBox="1">
            <a:spLocks noGrp="1"/>
          </p:cNvSpPr>
          <p:nvPr>
            <p:ph type="body" idx="1"/>
          </p:nvPr>
        </p:nvSpPr>
        <p:spPr>
          <a:xfrm>
            <a:off x="280350" y="1266450"/>
            <a:ext cx="8520600" cy="33390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lang="en-US" dirty="0"/>
          </a:p>
          <a:p>
            <a:pPr marL="285750" indent="-285750">
              <a:spcAft>
                <a:spcPts val="1200"/>
              </a:spcAft>
            </a:pPr>
            <a:r>
              <a:rPr lang="en-US" dirty="0"/>
              <a:t>Security:</a:t>
            </a:r>
            <a:br>
              <a:rPr lang="en-US" dirty="0"/>
            </a:br>
            <a:r>
              <a:rPr lang="en-US" dirty="0">
                <a:hlinkClick r:id="rId3"/>
              </a:rPr>
              <a:t>https://github.com/OpenChain-Project/Security-Assurance-Specification/issues</a:t>
            </a:r>
            <a:endParaRPr lang="en-US" dirty="0"/>
          </a:p>
          <a:p>
            <a:pPr marL="285750" indent="-285750">
              <a:spcAft>
                <a:spcPts val="1200"/>
              </a:spcAft>
            </a:pPr>
            <a:endParaRPr lang="en-US" dirty="0"/>
          </a:p>
          <a:p>
            <a:pPr marL="285750" indent="-285750">
              <a:spcAft>
                <a:spcPts val="1200"/>
              </a:spcAft>
            </a:pPr>
            <a:r>
              <a:rPr lang="en-US" dirty="0"/>
              <a:t>Licensing: </a:t>
            </a:r>
            <a:br>
              <a:rPr lang="en-US" dirty="0"/>
            </a:br>
            <a:r>
              <a:rPr lang="en-US" dirty="0">
                <a:hlinkClick r:id="rId4"/>
              </a:rPr>
              <a:t>https://github.com/OpenChain-Project/License-Compliance-Specification/issues</a:t>
            </a:r>
            <a:r>
              <a:rPr lang="en-US" dirty="0"/>
              <a:t> </a:t>
            </a:r>
            <a:endParaRPr dirty="0"/>
          </a:p>
        </p:txBody>
      </p:sp>
      <p:sp>
        <p:nvSpPr>
          <p:cNvPr id="2" name="Google Shape;157;p25">
            <a:extLst>
              <a:ext uri="{FF2B5EF4-FFF2-40B4-BE49-F238E27FC236}">
                <a16:creationId xmlns:a16="http://schemas.microsoft.com/office/drawing/2014/main" id="{5705BD80-E341-CECC-9FA9-57264372BDCF}"/>
              </a:ext>
            </a:extLst>
          </p:cNvPr>
          <p:cNvSpPr txBox="1">
            <a:spLocks/>
          </p:cNvSpPr>
          <p:nvPr/>
        </p:nvSpPr>
        <p:spPr>
          <a:xfrm>
            <a:off x="343050" y="838225"/>
            <a:ext cx="8520600" cy="607800"/>
          </a:xfrm>
          <a:prstGeom prst="rect">
            <a:avLst/>
          </a:prstGeom>
          <a:noFill/>
          <a:ln>
            <a:noFill/>
          </a:ln>
        </p:spPr>
        <p:txBody>
          <a:bodyPr spcFirstLastPara="1" wrap="square" lIns="91425" tIns="91425" rIns="91425" bIns="91425" anchor="t" anchorCtr="0">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Roboto Slab Light"/>
              <a:buNone/>
              <a:defRPr sz="3000" b="0" i="0" u="none" strike="noStrike" cap="none">
                <a:solidFill>
                  <a:schemeClr val="dk1"/>
                </a:solidFill>
                <a:latin typeface="Roboto Slab Light"/>
                <a:ea typeface="Roboto Slab Light"/>
                <a:cs typeface="Roboto Slab Light"/>
                <a:sym typeface="Roboto Slab Light"/>
              </a:defRPr>
            </a:lvl1pPr>
            <a:lvl2pPr marR="0" lvl="1"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2pPr>
            <a:lvl3pPr marR="0" lvl="2"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3pPr>
            <a:lvl4pPr marR="0" lvl="3"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4pPr>
            <a:lvl5pPr marR="0" lvl="4"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5pPr>
            <a:lvl6pPr marR="0" lvl="5"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6pPr>
            <a:lvl7pPr marR="0" lvl="6"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7pPr>
            <a:lvl8pPr marR="0" lvl="7"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8pPr>
            <a:lvl9pPr marR="0" lvl="8"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9pPr>
          </a:lstStyle>
          <a:p>
            <a:r>
              <a:rPr lang="en-US" sz="1800" dirty="0"/>
              <a:t>See Next Slide For Status And Next Steps</a:t>
            </a:r>
          </a:p>
        </p:txBody>
      </p:sp>
    </p:spTree>
    <p:extLst>
      <p:ext uri="{BB962C8B-B14F-4D97-AF65-F5344CB8AC3E}">
        <p14:creationId xmlns:p14="http://schemas.microsoft.com/office/powerpoint/2010/main" val="1549650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5"/>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a:t>Last OpenChain North America / Asia Call</a:t>
            </a:r>
            <a:endParaRPr dirty="0"/>
          </a:p>
        </p:txBody>
      </p:sp>
      <p:sp>
        <p:nvSpPr>
          <p:cNvPr id="2" name="Text Placeholder 1">
            <a:extLst>
              <a:ext uri="{FF2B5EF4-FFF2-40B4-BE49-F238E27FC236}">
                <a16:creationId xmlns:a16="http://schemas.microsoft.com/office/drawing/2014/main" id="{DC74BFC9-0CAA-96ED-C62F-283510652636}"/>
              </a:ext>
            </a:extLst>
          </p:cNvPr>
          <p:cNvSpPr>
            <a:spLocks noGrp="1"/>
          </p:cNvSpPr>
          <p:nvPr>
            <p:ph type="body" idx="1"/>
          </p:nvPr>
        </p:nvSpPr>
        <p:spPr/>
        <p:txBody>
          <a:bodyPr>
            <a:noAutofit/>
          </a:bodyPr>
          <a:lstStyle/>
          <a:p>
            <a:pPr marL="114300" indent="0">
              <a:buNone/>
            </a:pPr>
            <a:r>
              <a:rPr lang="en-US" sz="950" b="1" dirty="0">
                <a:latin typeface="Open Sans" panose="020B0606030504020204" pitchFamily="34" charset="0"/>
                <a:ea typeface="Open Sans" panose="020B0606030504020204" pitchFamily="34" charset="0"/>
                <a:cs typeface="Open Sans" panose="020B0606030504020204" pitchFamily="34" charset="0"/>
              </a:rPr>
              <a:t>Full Recording:</a:t>
            </a:r>
          </a:p>
          <a:p>
            <a:pPr marL="114300" indent="0">
              <a:buNone/>
            </a:pPr>
            <a:r>
              <a:rPr lang="en-US" sz="950" b="1" dirty="0">
                <a:latin typeface="Open Sans" panose="020B0606030504020204" pitchFamily="34" charset="0"/>
                <a:ea typeface="Open Sans" panose="020B0606030504020204" pitchFamily="34" charset="0"/>
                <a:cs typeface="Open Sans" panose="020B0606030504020204" pitchFamily="34" charset="0"/>
                <a:hlinkClick r:id="rId3"/>
              </a:rPr>
              <a:t>https://openchainproject.org/news/2024/06/24/openchain-monthly-north-america-and-asia-call-2024-06-18-full-recording</a:t>
            </a:r>
            <a:r>
              <a:rPr lang="en-US" sz="950" b="1" dirty="0">
                <a:latin typeface="Open Sans" panose="020B0606030504020204" pitchFamily="34" charset="0"/>
                <a:ea typeface="Open Sans" panose="020B0606030504020204" pitchFamily="34" charset="0"/>
                <a:cs typeface="Open Sans" panose="020B0606030504020204" pitchFamily="34" charset="0"/>
              </a:rPr>
              <a:t> </a:t>
            </a:r>
          </a:p>
          <a:p>
            <a:pPr marL="114300" indent="0">
              <a:buNone/>
            </a:pPr>
            <a:endParaRPr lang="en-US" sz="950" b="1" dirty="0">
              <a:latin typeface="Open Sans" panose="020B0606030504020204" pitchFamily="34" charset="0"/>
              <a:ea typeface="Open Sans" panose="020B0606030504020204" pitchFamily="34" charset="0"/>
              <a:cs typeface="Open Sans" panose="020B0606030504020204" pitchFamily="34" charset="0"/>
            </a:endParaRPr>
          </a:p>
          <a:p>
            <a:pPr marL="114300" indent="0">
              <a:buNone/>
            </a:pPr>
            <a:r>
              <a:rPr lang="en-US" sz="950" b="1" dirty="0">
                <a:latin typeface="Open Sans" panose="020B0606030504020204" pitchFamily="34" charset="0"/>
                <a:ea typeface="Open Sans" panose="020B0606030504020204" pitchFamily="34" charset="0"/>
                <a:cs typeface="Open Sans" panose="020B0606030504020204" pitchFamily="34" charset="0"/>
              </a:rPr>
              <a:t>The following issues were closed during this call:</a:t>
            </a:r>
          </a:p>
          <a:p>
            <a:pPr marL="114300" indent="0">
              <a:buNone/>
            </a:pPr>
            <a:endParaRPr lang="en-US" sz="950" b="1" dirty="0">
              <a:latin typeface="Open Sans" panose="020B0606030504020204" pitchFamily="34" charset="0"/>
              <a:ea typeface="Open Sans" panose="020B0606030504020204" pitchFamily="34" charset="0"/>
              <a:cs typeface="Open Sans" panose="020B0606030504020204" pitchFamily="34" charset="0"/>
            </a:endParaRPr>
          </a:p>
          <a:p>
            <a:pPr algn="l" fontAlgn="base"/>
            <a:r>
              <a:rPr lang="en-US" sz="950" b="1" i="0" dirty="0">
                <a:solidFill>
                  <a:srgbClr val="252525"/>
                </a:solidFill>
                <a:effectLst/>
                <a:highlight>
                  <a:srgbClr val="FFFFFF"/>
                </a:highlight>
                <a:latin typeface="Open Sans" panose="020B0606030504020204" pitchFamily="34" charset="0"/>
                <a:ea typeface="Open Sans" panose="020B0606030504020204" pitchFamily="34" charset="0"/>
                <a:cs typeface="Open Sans" panose="020B0606030504020204" pitchFamily="34" charset="0"/>
              </a:rPr>
              <a:t>Security Assurance Review</a:t>
            </a:r>
          </a:p>
          <a:p>
            <a:pPr lvl="1" fontAlgn="base">
              <a:buFont typeface="Arial" panose="020B0604020202020204" pitchFamily="34" charset="0"/>
              <a:buChar char="•"/>
            </a:pPr>
            <a:r>
              <a:rPr lang="en-US" sz="950" b="0" i="0" dirty="0">
                <a:solidFill>
                  <a:srgbClr val="252525"/>
                </a:solidFill>
                <a:effectLst/>
                <a:highlight>
                  <a:srgbClr val="FFFFFF"/>
                </a:highlight>
                <a:latin typeface="Open Sans" panose="020B0606030504020204" pitchFamily="34" charset="0"/>
                <a:ea typeface="Open Sans" panose="020B0606030504020204" pitchFamily="34" charset="0"/>
                <a:cs typeface="Open Sans" panose="020B0606030504020204" pitchFamily="34" charset="0"/>
              </a:rPr>
              <a:t>Scope Suggestions from Expert RU/OP on OpenChain Security Assurance Specification 1.0 (WG3 N2348) 2022-09-17 #5</a:t>
            </a:r>
            <a:br>
              <a:rPr lang="en-US" sz="950" b="0" i="0" dirty="0">
                <a:solidFill>
                  <a:srgbClr val="252525"/>
                </a:solidFill>
                <a:effectLst/>
                <a:highlight>
                  <a:srgbClr val="FFFFFF"/>
                </a:highlight>
                <a:latin typeface="Open Sans" panose="020B0606030504020204" pitchFamily="34" charset="0"/>
                <a:ea typeface="Open Sans" panose="020B0606030504020204" pitchFamily="34" charset="0"/>
                <a:cs typeface="Open Sans" panose="020B0606030504020204" pitchFamily="34" charset="0"/>
              </a:rPr>
            </a:br>
            <a:r>
              <a:rPr lang="en-US" sz="950" b="0" i="0" u="none" strike="noStrike" dirty="0">
                <a:solidFill>
                  <a:srgbClr val="00AEBC"/>
                </a:solidFill>
                <a:effectLst/>
                <a:highlight>
                  <a:srgbClr val="FFFFFF"/>
                </a:highlight>
                <a:latin typeface="Open Sans" panose="020B0606030504020204" pitchFamily="34" charset="0"/>
                <a:ea typeface="Open Sans" panose="020B0606030504020204" pitchFamily="34" charset="0"/>
                <a:cs typeface="Open Sans" panose="020B0606030504020204" pitchFamily="34" charset="0"/>
                <a:hlinkClick r:id="rId4"/>
              </a:rPr>
              <a:t>https://github.com/OpenChain-Project/Security-Assurance-Specification/issues/5</a:t>
            </a:r>
            <a:endParaRPr lang="en-US" sz="950" b="0" i="0" dirty="0">
              <a:solidFill>
                <a:srgbClr val="252525"/>
              </a:solidFill>
              <a:effectLst/>
              <a:highlight>
                <a:srgbClr val="FFFFFF"/>
              </a:highlight>
              <a:latin typeface="Open Sans" panose="020B0606030504020204" pitchFamily="34" charset="0"/>
              <a:ea typeface="Open Sans" panose="020B0606030504020204" pitchFamily="34" charset="0"/>
              <a:cs typeface="Open Sans" panose="020B0606030504020204" pitchFamily="34" charset="0"/>
            </a:endParaRPr>
          </a:p>
          <a:p>
            <a:pPr lvl="1" fontAlgn="base">
              <a:buFont typeface="Arial" panose="020B0604020202020204" pitchFamily="34" charset="0"/>
              <a:buChar char="•"/>
            </a:pPr>
            <a:r>
              <a:rPr lang="en-US" sz="950" b="0" i="0" dirty="0">
                <a:solidFill>
                  <a:srgbClr val="252525"/>
                </a:solidFill>
                <a:effectLst/>
                <a:highlight>
                  <a:srgbClr val="FFFFFF"/>
                </a:highlight>
                <a:latin typeface="Open Sans" panose="020B0606030504020204" pitchFamily="34" charset="0"/>
                <a:ea typeface="Open Sans" panose="020B0606030504020204" pitchFamily="34" charset="0"/>
                <a:cs typeface="Open Sans" panose="020B0606030504020204" pitchFamily="34" charset="0"/>
              </a:rPr>
              <a:t>Comments on OpenChain security specification 1.1 – Maturity model consideration #11</a:t>
            </a:r>
            <a:br>
              <a:rPr lang="en-US" sz="950" b="0" i="0" dirty="0">
                <a:solidFill>
                  <a:srgbClr val="252525"/>
                </a:solidFill>
                <a:effectLst/>
                <a:highlight>
                  <a:srgbClr val="FFFFFF"/>
                </a:highlight>
                <a:latin typeface="Open Sans" panose="020B0606030504020204" pitchFamily="34" charset="0"/>
                <a:ea typeface="Open Sans" panose="020B0606030504020204" pitchFamily="34" charset="0"/>
                <a:cs typeface="Open Sans" panose="020B0606030504020204" pitchFamily="34" charset="0"/>
              </a:rPr>
            </a:br>
            <a:r>
              <a:rPr lang="en-US" sz="950" b="0" i="0" u="none" strike="noStrike" dirty="0">
                <a:solidFill>
                  <a:srgbClr val="00AEBC"/>
                </a:solidFill>
                <a:effectLst/>
                <a:highlight>
                  <a:srgbClr val="FFFFFF"/>
                </a:highlight>
                <a:latin typeface="Open Sans" panose="020B0606030504020204" pitchFamily="34" charset="0"/>
                <a:ea typeface="Open Sans" panose="020B0606030504020204" pitchFamily="34" charset="0"/>
                <a:cs typeface="Open Sans" panose="020B0606030504020204" pitchFamily="34" charset="0"/>
                <a:hlinkClick r:id="rId5"/>
              </a:rPr>
              <a:t>https://github.com/OpenChain-Project/Security-Assurance-Specification/issues/11</a:t>
            </a:r>
            <a:endParaRPr lang="en-US" sz="950" b="0" i="0" dirty="0">
              <a:solidFill>
                <a:srgbClr val="252525"/>
              </a:solidFill>
              <a:effectLst/>
              <a:highlight>
                <a:srgbClr val="FFFFFF"/>
              </a:highlight>
              <a:latin typeface="Open Sans" panose="020B0606030504020204" pitchFamily="34" charset="0"/>
              <a:ea typeface="Open Sans" panose="020B0606030504020204" pitchFamily="34" charset="0"/>
              <a:cs typeface="Open Sans" panose="020B0606030504020204" pitchFamily="34" charset="0"/>
            </a:endParaRPr>
          </a:p>
          <a:p>
            <a:pPr lvl="1" fontAlgn="base">
              <a:buFont typeface="Arial" panose="020B0604020202020204" pitchFamily="34" charset="0"/>
              <a:buChar char="•"/>
            </a:pPr>
            <a:r>
              <a:rPr lang="en-US" sz="950" b="0" i="0" dirty="0">
                <a:solidFill>
                  <a:srgbClr val="252525"/>
                </a:solidFill>
                <a:effectLst/>
                <a:highlight>
                  <a:srgbClr val="FFFFFF"/>
                </a:highlight>
                <a:latin typeface="Open Sans" panose="020B0606030504020204" pitchFamily="34" charset="0"/>
                <a:ea typeface="Open Sans" panose="020B0606030504020204" pitchFamily="34" charset="0"/>
                <a:cs typeface="Open Sans" panose="020B0606030504020204" pitchFamily="34" charset="0"/>
              </a:rPr>
              <a:t>[Improvement] SMK10 – Suggested addition of documented review process #13</a:t>
            </a:r>
            <a:br>
              <a:rPr lang="en-US" sz="950" b="0" i="0" dirty="0">
                <a:solidFill>
                  <a:srgbClr val="252525"/>
                </a:solidFill>
                <a:effectLst/>
                <a:highlight>
                  <a:srgbClr val="FFFFFF"/>
                </a:highlight>
                <a:latin typeface="Open Sans" panose="020B0606030504020204" pitchFamily="34" charset="0"/>
                <a:ea typeface="Open Sans" panose="020B0606030504020204" pitchFamily="34" charset="0"/>
                <a:cs typeface="Open Sans" panose="020B0606030504020204" pitchFamily="34" charset="0"/>
              </a:rPr>
            </a:br>
            <a:r>
              <a:rPr lang="en-US" sz="950" b="0" i="0" u="none" strike="noStrike" dirty="0">
                <a:solidFill>
                  <a:srgbClr val="00AEBC"/>
                </a:solidFill>
                <a:effectLst/>
                <a:highlight>
                  <a:srgbClr val="FFFFFF"/>
                </a:highlight>
                <a:latin typeface="Open Sans" panose="020B0606030504020204" pitchFamily="34" charset="0"/>
                <a:ea typeface="Open Sans" panose="020B0606030504020204" pitchFamily="34" charset="0"/>
                <a:cs typeface="Open Sans" panose="020B0606030504020204" pitchFamily="34" charset="0"/>
                <a:hlinkClick r:id="rId6"/>
              </a:rPr>
              <a:t>https://github.com/OpenChain-Project/Security-Assurance-Specification/issues/13</a:t>
            </a:r>
            <a:endParaRPr lang="en-US" sz="950" b="0" i="0" dirty="0">
              <a:solidFill>
                <a:srgbClr val="252525"/>
              </a:solidFill>
              <a:effectLst/>
              <a:highlight>
                <a:srgbClr val="FFFFFF"/>
              </a:highlight>
              <a:latin typeface="Open Sans" panose="020B0606030504020204" pitchFamily="34" charset="0"/>
              <a:ea typeface="Open Sans" panose="020B0606030504020204" pitchFamily="34" charset="0"/>
              <a:cs typeface="Open Sans" panose="020B0606030504020204" pitchFamily="34" charset="0"/>
            </a:endParaRPr>
          </a:p>
          <a:p>
            <a:pPr algn="l" fontAlgn="base"/>
            <a:r>
              <a:rPr lang="en-US" sz="950" b="1" i="0" dirty="0">
                <a:solidFill>
                  <a:srgbClr val="252525"/>
                </a:solidFill>
                <a:effectLst/>
                <a:highlight>
                  <a:srgbClr val="FFFFFF"/>
                </a:highlight>
                <a:latin typeface="Open Sans" panose="020B0606030504020204" pitchFamily="34" charset="0"/>
                <a:ea typeface="Open Sans" panose="020B0606030504020204" pitchFamily="34" charset="0"/>
                <a:cs typeface="Open Sans" panose="020B0606030504020204" pitchFamily="34" charset="0"/>
              </a:rPr>
              <a:t>License Compliance Review</a:t>
            </a:r>
          </a:p>
          <a:p>
            <a:pPr lvl="1" fontAlgn="base">
              <a:buFont typeface="Arial" panose="020B0604020202020204" pitchFamily="34" charset="0"/>
              <a:buChar char="•"/>
            </a:pPr>
            <a:r>
              <a:rPr lang="en-US" sz="950" b="0" i="0" dirty="0">
                <a:solidFill>
                  <a:srgbClr val="252525"/>
                </a:solidFill>
                <a:effectLst/>
                <a:highlight>
                  <a:srgbClr val="FFFFFF"/>
                </a:highlight>
                <a:latin typeface="Open Sans" panose="020B0606030504020204" pitchFamily="34" charset="0"/>
                <a:ea typeface="Open Sans" panose="020B0606030504020204" pitchFamily="34" charset="0"/>
                <a:cs typeface="Open Sans" panose="020B0606030504020204" pitchFamily="34" charset="0"/>
              </a:rPr>
              <a:t>Review notes: Version 3.0 OpenChain ISO/IEC 5230:2024 (proposed) – DRAFT #70</a:t>
            </a:r>
            <a:br>
              <a:rPr lang="en-US" sz="950" b="0" i="0" dirty="0">
                <a:solidFill>
                  <a:srgbClr val="252525"/>
                </a:solidFill>
                <a:effectLst/>
                <a:highlight>
                  <a:srgbClr val="FFFFFF"/>
                </a:highlight>
                <a:latin typeface="Open Sans" panose="020B0606030504020204" pitchFamily="34" charset="0"/>
                <a:ea typeface="Open Sans" panose="020B0606030504020204" pitchFamily="34" charset="0"/>
                <a:cs typeface="Open Sans" panose="020B0606030504020204" pitchFamily="34" charset="0"/>
              </a:rPr>
            </a:br>
            <a:r>
              <a:rPr lang="en-US" sz="950" b="0" i="0" u="none" strike="noStrike" dirty="0">
                <a:solidFill>
                  <a:srgbClr val="00AEBC"/>
                </a:solidFill>
                <a:effectLst/>
                <a:highlight>
                  <a:srgbClr val="FFFFFF"/>
                </a:highlight>
                <a:latin typeface="Open Sans" panose="020B0606030504020204" pitchFamily="34" charset="0"/>
                <a:ea typeface="Open Sans" panose="020B0606030504020204" pitchFamily="34" charset="0"/>
                <a:cs typeface="Open Sans" panose="020B0606030504020204" pitchFamily="34" charset="0"/>
                <a:hlinkClick r:id="rId7"/>
              </a:rPr>
              <a:t>https://github.com/OpenChain-Project/License-Compliance-Specification/issues/70</a:t>
            </a:r>
            <a:endParaRPr lang="en-US" sz="950" b="0" i="0" dirty="0">
              <a:solidFill>
                <a:srgbClr val="252525"/>
              </a:solidFill>
              <a:effectLst/>
              <a:highlight>
                <a:srgbClr val="FFFFFF"/>
              </a:highlight>
              <a:latin typeface="Open Sans" panose="020B0606030504020204" pitchFamily="34" charset="0"/>
              <a:ea typeface="Open Sans" panose="020B0606030504020204" pitchFamily="34" charset="0"/>
              <a:cs typeface="Open Sans" panose="020B0606030504020204" pitchFamily="34" charset="0"/>
            </a:endParaRPr>
          </a:p>
          <a:p>
            <a:pPr marL="114300" indent="0" algn="l" fontAlgn="base">
              <a:buNone/>
            </a:pPr>
            <a:endParaRPr lang="en-US" sz="950" b="0" i="0" dirty="0">
              <a:solidFill>
                <a:srgbClr val="252525"/>
              </a:solidFill>
              <a:effectLst/>
              <a:highlight>
                <a:srgbClr val="FFFFFF"/>
              </a:highlight>
              <a:latin typeface="Open Sans" panose="020B0606030504020204" pitchFamily="34" charset="0"/>
              <a:ea typeface="Open Sans" panose="020B0606030504020204" pitchFamily="34" charset="0"/>
              <a:cs typeface="Open Sans" panose="020B0606030504020204" pitchFamily="34" charset="0"/>
            </a:endParaRPr>
          </a:p>
          <a:p>
            <a:pPr marL="114300" indent="0" algn="l" fontAlgn="base">
              <a:buNone/>
            </a:pPr>
            <a:r>
              <a:rPr lang="en-US" sz="950" b="0" i="0" dirty="0">
                <a:solidFill>
                  <a:srgbClr val="252525"/>
                </a:solidFill>
                <a:effectLst/>
                <a:highlight>
                  <a:srgbClr val="FFFFFF"/>
                </a:highlight>
                <a:latin typeface="Open Sans" panose="020B0606030504020204" pitchFamily="34" charset="0"/>
                <a:ea typeface="Open Sans" panose="020B0606030504020204" pitchFamily="34" charset="0"/>
                <a:cs typeface="Open Sans" panose="020B0606030504020204" pitchFamily="34" charset="0"/>
              </a:rPr>
              <a:t>We closed all open issues and formally moved into a Public Comment period for both draft specifications as potential updates to ISO/IEC 5230:2020 and ISO/IEC 18974:2023. Learn more:</a:t>
            </a:r>
            <a:br>
              <a:rPr lang="en-US" sz="950" b="0" i="0" dirty="0">
                <a:solidFill>
                  <a:srgbClr val="252525"/>
                </a:solidFill>
                <a:effectLst/>
                <a:highlight>
                  <a:srgbClr val="FFFFFF"/>
                </a:highlight>
                <a:latin typeface="Open Sans" panose="020B0606030504020204" pitchFamily="34" charset="0"/>
                <a:ea typeface="Open Sans" panose="020B0606030504020204" pitchFamily="34" charset="0"/>
                <a:cs typeface="Open Sans" panose="020B0606030504020204" pitchFamily="34" charset="0"/>
              </a:rPr>
            </a:br>
            <a:r>
              <a:rPr lang="en-US" sz="950" b="0" i="0" u="none" strike="noStrike" dirty="0">
                <a:solidFill>
                  <a:srgbClr val="00AEBC"/>
                </a:solidFill>
                <a:effectLst/>
                <a:highlight>
                  <a:srgbClr val="FFFFFF"/>
                </a:highlight>
                <a:latin typeface="Open Sans" panose="020B0606030504020204" pitchFamily="34" charset="0"/>
                <a:ea typeface="Open Sans" panose="020B0606030504020204" pitchFamily="34" charset="0"/>
                <a:cs typeface="Open Sans" panose="020B0606030504020204" pitchFamily="34" charset="0"/>
                <a:hlinkClick r:id="rId8"/>
              </a:rPr>
              <a:t>https://openchainproject.org/featured/2024/06/19/public-comment-period-2024</a:t>
            </a:r>
            <a:endParaRPr lang="en-US" sz="950" b="0" i="0" dirty="0">
              <a:solidFill>
                <a:srgbClr val="252525"/>
              </a:solidFill>
              <a:effectLst/>
              <a:highlight>
                <a:srgbClr val="FFFFFF"/>
              </a:highligh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42774510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8602B2-595D-721B-AA87-B6F241DABC76}"/>
              </a:ext>
            </a:extLst>
          </p:cNvPr>
          <p:cNvSpPr>
            <a:spLocks noGrp="1"/>
          </p:cNvSpPr>
          <p:nvPr>
            <p:ph type="title"/>
          </p:nvPr>
        </p:nvSpPr>
        <p:spPr/>
        <p:txBody>
          <a:bodyPr>
            <a:normAutofit fontScale="90000"/>
          </a:bodyPr>
          <a:lstStyle/>
          <a:p>
            <a:r>
              <a:rPr lang="en-US" dirty="0"/>
              <a:t>Specification Development Process #1</a:t>
            </a:r>
          </a:p>
        </p:txBody>
      </p:sp>
      <p:pic>
        <p:nvPicPr>
          <p:cNvPr id="5" name="Picture 4" descr="A screenshot of a white and black text&#10;&#10;Description automatically generated">
            <a:extLst>
              <a:ext uri="{FF2B5EF4-FFF2-40B4-BE49-F238E27FC236}">
                <a16:creationId xmlns:a16="http://schemas.microsoft.com/office/drawing/2014/main" id="{3DB87BB5-B953-849D-C184-66CB98CEE407}"/>
              </a:ext>
            </a:extLst>
          </p:cNvPr>
          <p:cNvPicPr>
            <a:picLocks noChangeAspect="1"/>
          </p:cNvPicPr>
          <p:nvPr/>
        </p:nvPicPr>
        <p:blipFill>
          <a:blip r:embed="rId2"/>
          <a:stretch>
            <a:fillRect/>
          </a:stretch>
        </p:blipFill>
        <p:spPr>
          <a:xfrm>
            <a:off x="280350" y="1266450"/>
            <a:ext cx="8520588" cy="2168513"/>
          </a:xfrm>
          <a:prstGeom prst="rect">
            <a:avLst/>
          </a:prstGeom>
        </p:spPr>
      </p:pic>
      <p:sp>
        <p:nvSpPr>
          <p:cNvPr id="4" name="TextBox 3">
            <a:extLst>
              <a:ext uri="{FF2B5EF4-FFF2-40B4-BE49-F238E27FC236}">
                <a16:creationId xmlns:a16="http://schemas.microsoft.com/office/drawing/2014/main" id="{C9653C7C-AF18-631D-7392-E741B65CB003}"/>
              </a:ext>
            </a:extLst>
          </p:cNvPr>
          <p:cNvSpPr txBox="1"/>
          <p:nvPr/>
        </p:nvSpPr>
        <p:spPr>
          <a:xfrm>
            <a:off x="640475" y="3935895"/>
            <a:ext cx="7863050" cy="307777"/>
          </a:xfrm>
          <a:prstGeom prst="rect">
            <a:avLst/>
          </a:prstGeom>
          <a:noFill/>
        </p:spPr>
        <p:txBody>
          <a:bodyPr wrap="none" rtlCol="0">
            <a:spAutoFit/>
          </a:bodyPr>
          <a:lstStyle/>
          <a:p>
            <a:pPr algn="ctr"/>
            <a:r>
              <a:rPr lang="en-US" dirty="0"/>
              <a:t>As per our FAQ: </a:t>
            </a:r>
            <a:r>
              <a:rPr lang="en-US" dirty="0">
                <a:hlinkClick r:id="rId3"/>
              </a:rPr>
              <a:t>https://openchainproject.org/resources/faq#specification-development-questions</a:t>
            </a:r>
            <a:r>
              <a:rPr lang="en-US" dirty="0"/>
              <a:t> </a:t>
            </a:r>
          </a:p>
        </p:txBody>
      </p:sp>
    </p:spTree>
    <p:extLst>
      <p:ext uri="{BB962C8B-B14F-4D97-AF65-F5344CB8AC3E}">
        <p14:creationId xmlns:p14="http://schemas.microsoft.com/office/powerpoint/2010/main" val="2526416865"/>
      </p:ext>
    </p:extLst>
  </p:cSld>
  <p:clrMapOvr>
    <a:masterClrMapping/>
  </p:clrMapOvr>
</p:sld>
</file>

<file path=ppt/theme/theme1.xml><?xml version="1.0" encoding="utf-8"?>
<a:theme xmlns:a="http://schemas.openxmlformats.org/drawingml/2006/main" name="Linux Foundation EU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795</TotalTime>
  <Words>1061</Words>
  <Application>Microsoft Macintosh PowerPoint</Application>
  <PresentationFormat>On-screen Show (16:9)</PresentationFormat>
  <Paragraphs>97</Paragraphs>
  <Slides>29</Slides>
  <Notes>25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29</vt:i4>
      </vt:variant>
    </vt:vector>
  </HeadingPairs>
  <TitlesOfParts>
    <vt:vector size="36" baseType="lpstr">
      <vt:lpstr>ArialMT</vt:lpstr>
      <vt:lpstr>Arial</vt:lpstr>
      <vt:lpstr>Open Sans</vt:lpstr>
      <vt:lpstr>Open Sans Medium</vt:lpstr>
      <vt:lpstr>Roboto</vt:lpstr>
      <vt:lpstr>Roboto Slab Light</vt:lpstr>
      <vt:lpstr>Linux Foundation EU Theme 2023</vt:lpstr>
      <vt:lpstr>OpenChain Monthly North America / Europe Meeting</vt:lpstr>
      <vt:lpstr>Anti-Trust Policy Notice</vt:lpstr>
      <vt:lpstr>Regular Agenda</vt:lpstr>
      <vt:lpstr>News</vt:lpstr>
      <vt:lpstr>Meetings Across Asia</vt:lpstr>
      <vt:lpstr>Work on standards and core material</vt:lpstr>
      <vt:lpstr>The ISO Standards – All The Open Issues</vt:lpstr>
      <vt:lpstr>Last OpenChain North America / Asia Call</vt:lpstr>
      <vt:lpstr>Specification Development Process #1</vt:lpstr>
      <vt:lpstr>Specification Development Process #2</vt:lpstr>
      <vt:lpstr>Specification Development Process #3</vt:lpstr>
      <vt:lpstr>PowerPoint Presentation</vt:lpstr>
      <vt:lpstr>Review of suggested changes to ISO/IEC 5230:2020</vt:lpstr>
      <vt:lpstr>Example Suggestion for ISO/IEC 5230:2020</vt:lpstr>
      <vt:lpstr>Example Suggestion for ISO/IEC 5230:2020</vt:lpstr>
      <vt:lpstr>Example Suggestion for ISO/IEC 5230:2020</vt:lpstr>
      <vt:lpstr>Example Suggestion for ISO/IEC 5230:2020</vt:lpstr>
      <vt:lpstr>Example Suggestion for ISO/IEC 5230:2020</vt:lpstr>
      <vt:lpstr>Review of suggested changes to ISO/IEC 18974:2023</vt:lpstr>
      <vt:lpstr>Example Suggestion for ISO/IEC 18974:2023</vt:lpstr>
      <vt:lpstr>Example Suggestion for ISO/IEC 18974:2023</vt:lpstr>
      <vt:lpstr>Example Suggestion for ISO/IEC 18974:2023</vt:lpstr>
      <vt:lpstr>Example Suggestion for ISO/IEC 18974:2023</vt:lpstr>
      <vt:lpstr>Questions?</vt:lpstr>
      <vt:lpstr>Work on reference and supporting material</vt:lpstr>
      <vt:lpstr>OpenChain Education Work Group – Monthly Meeting</vt:lpstr>
      <vt:lpstr>Any other business</vt:lpstr>
      <vt:lpstr>Close of meeting</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Shane Coughlan</cp:lastModifiedBy>
  <cp:revision>69</cp:revision>
  <dcterms:modified xsi:type="dcterms:W3CDTF">2024-07-02T16:51:44Z</dcterms:modified>
</cp:coreProperties>
</file>